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4" r:id="rId1"/>
    <p:sldMasterId id="2147484239" r:id="rId2"/>
  </p:sldMasterIdLst>
  <p:notesMasterIdLst>
    <p:notesMasterId r:id="rId49"/>
  </p:notesMasterIdLst>
  <p:handoutMasterIdLst>
    <p:handoutMasterId r:id="rId50"/>
  </p:handoutMasterIdLst>
  <p:sldIdLst>
    <p:sldId id="295" r:id="rId3"/>
    <p:sldId id="269" r:id="rId4"/>
    <p:sldId id="300" r:id="rId5"/>
    <p:sldId id="296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297" r:id="rId45"/>
    <p:sldId id="340" r:id="rId46"/>
    <p:sldId id="298" r:id="rId47"/>
    <p:sldId id="341" r:id="rId4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71" autoAdjust="0"/>
  </p:normalViewPr>
  <p:slideViewPr>
    <p:cSldViewPr>
      <p:cViewPr>
        <p:scale>
          <a:sx n="75" d="100"/>
          <a:sy n="75" d="100"/>
        </p:scale>
        <p:origin x="-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A27A860-1986-47BA-AC0B-887ACC0BE9FC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1E1036-A3C8-4E05-9442-F1CD8151427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2852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1F1B1B-BC99-455E-A1C9-628D69B43AFF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hr-HR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06C91B-7419-4CF0-BB23-FC46D418A8C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0028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0355C4-4F6A-414B-AB13-68061ABDEF8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816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8652BE-C6FB-4428-85BF-06A0BD9C151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108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4BB6D2-84D6-42AC-955A-57246BDE79C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8672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A06E28-6EFD-4E09-83F8-FB38B179CF1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44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764704"/>
          </a:xfrm>
        </p:spPr>
        <p:txBody>
          <a:bodyPr>
            <a:no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836613"/>
            <a:ext cx="8353425" cy="5256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7712CC5-2555-41D4-813A-F246D0C888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3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1</a:t>
            </a:r>
            <a:fld id="{FF267A5F-6C67-4AF9-9822-455B5AC6EEC0}" type="slidenum">
              <a:rPr lang="en-US">
                <a:latin typeface="+mn-lt"/>
              </a:rPr>
              <a:pPr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871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C5E4-898F-46AA-BC42-7DC4A058974E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BA0D-BB76-47E6-8701-1643760F05B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285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DF56-40DF-44F1-BDEB-DD1EF15B7CFB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1E67C-C2A7-446E-B7CA-49650DA222B2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779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5976-F8FE-4B4A-9510-7BF1D1AB1985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7D4AD-22F7-452E-B58D-43B3102991C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001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5370-7A79-4A41-8759-6730B08E513C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124E-8990-4118-9E75-085873E8CDD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8387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8B52-9B92-41D5-BBC9-46B069B0C79A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1665A-C86E-4959-833C-EC94BB484ED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079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754B6B-CDD3-4254-A12B-6D7E00C673F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321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6D41F-E892-40CE-93C8-5680AF76FE9E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50E12-0DA0-4A66-BEC3-97E33922EF1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764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B693-63AE-4B64-AB43-240122B9E8C7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6E73-2A68-42AA-A0BD-DC031EB16EC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7291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236FB-70FA-4239-9072-AC3AEF2CDC5F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80E8-5186-49CC-A485-8ECC60A66050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87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3E03-297F-4B40-B687-8570152713CD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D9889-B0D1-4AB7-983D-475EF29C8E0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215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89C7B-948C-4FF6-AB8F-96EAB2247D9B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EB1E7-65DC-4B25-8D3D-4C719E47256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5575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17CA-E042-4E9D-836A-D3BA6C2AB06B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DA96-01F8-4428-AA50-2EBE1844134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021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FFEC9A-5305-4E88-96DC-7840E3E493A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9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2CCD07-8B45-4EB4-9705-652ADC814714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8488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26820D-4A06-4954-AF62-814198C9866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799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D23DAF-EA13-4A68-BCDF-A36F9024E0D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590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142F3C8-9B1C-452B-AB7E-75E538B46D7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840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B04B63-0FC8-40AD-969F-DBFB98763F53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15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998C17-40EC-468F-A4C6-3D0A5A7CF505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348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shade val="7725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 smtClean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sr-Latn-RS"/>
              <a:t>FGAG Split 2014.</a:t>
            </a: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dirty="0" smtClean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hr-HR"/>
              <a:t>Planiranje graditeljskih investicija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E2BB5E2-C065-4078-8C54-B06C13E7964F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  <p:sldLayoutId id="2147484287" r:id="rId12"/>
    <p:sldLayoutId id="2147484288" r:id="rId13"/>
    <p:sldLayoutId id="2147484289" r:id="rId14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A52B77-5697-451C-863C-6153FC987998}" type="datetimeFigureOut">
              <a:rPr lang="hr-HR"/>
              <a:pPr>
                <a:defRPr/>
              </a:pPr>
              <a:t>5.4.2014.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EF5047-E1A7-4A03-A632-C7FBB50E911A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cina-starigrad.hr/HTML/Obrada%20metala.htm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2" t="17200" r="15152" b="69284"/>
          <a:stretch>
            <a:fillRect/>
          </a:stretch>
        </p:blipFill>
        <p:spPr bwMode="auto">
          <a:xfrm>
            <a:off x="179388" y="188913"/>
            <a:ext cx="87852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itle 1"/>
          <p:cNvSpPr txBox="1">
            <a:spLocks/>
          </p:cNvSpPr>
          <p:nvPr/>
        </p:nvSpPr>
        <p:spPr bwMode="auto">
          <a:xfrm>
            <a:off x="457200" y="2781300"/>
            <a:ext cx="822960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3600" b="1" dirty="0" smtClean="0">
                <a:solidFill>
                  <a:schemeClr val="tx2"/>
                </a:solidFill>
                <a:latin typeface="Arial" pitchFamily="34" charset="0"/>
              </a:rPr>
              <a:t>3. PLANIRANJE </a:t>
            </a:r>
            <a:r>
              <a:rPr lang="hr-HR" altLang="sr-Latn-RS" sz="3600" b="1" dirty="0">
                <a:solidFill>
                  <a:schemeClr val="tx2"/>
                </a:solidFill>
                <a:latin typeface="Arial" pitchFamily="34" charset="0"/>
              </a:rPr>
              <a:t>KAPITALNIH </a:t>
            </a:r>
            <a:r>
              <a:rPr lang="hr-HR" altLang="sr-Latn-RS" sz="3600" b="1" dirty="0" smtClean="0">
                <a:solidFill>
                  <a:schemeClr val="tx2"/>
                </a:solidFill>
                <a:latin typeface="Arial" pitchFamily="34" charset="0"/>
              </a:rPr>
              <a:t>ULAGANJA</a:t>
            </a:r>
            <a:endParaRPr lang="hr-HR" altLang="sr-Latn-RS" sz="3600" b="1" dirty="0">
              <a:solidFill>
                <a:schemeClr val="tx2"/>
              </a:solidFill>
              <a:latin typeface="Arial" pitchFamily="34" charset="0"/>
            </a:endParaRPr>
          </a:p>
          <a:p>
            <a:pPr algn="ctr" eaLnBrk="1" hangingPunct="1"/>
            <a:endParaRPr lang="hr-HR" altLang="sr-Latn-RS" sz="3600" b="1" dirty="0">
              <a:solidFill>
                <a:schemeClr val="tx2"/>
              </a:solidFill>
              <a:latin typeface="Arial" pitchFamily="34" charset="0"/>
            </a:endParaRPr>
          </a:p>
          <a:p>
            <a:pPr algn="ctr" eaLnBrk="1" hangingPunct="1"/>
            <a:r>
              <a:rPr lang="hr-HR" altLang="sr-Latn-RS" b="1" dirty="0">
                <a:solidFill>
                  <a:schemeClr val="tx2"/>
                </a:solidFill>
                <a:latin typeface="Arial" pitchFamily="34" charset="0"/>
              </a:rPr>
              <a:t>Planiranje graditeljskih investicija</a:t>
            </a:r>
          </a:p>
          <a:p>
            <a:pPr algn="ctr" eaLnBrk="1" hangingPunct="1"/>
            <a:endParaRPr lang="hr-HR" altLang="sr-Latn-RS" sz="32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1D55B1F5-7AF2-4666-86EA-8C4891BC0DE7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10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9" name="Title 1"/>
          <p:cNvSpPr txBox="1">
            <a:spLocks/>
          </p:cNvSpPr>
          <p:nvPr/>
        </p:nvSpPr>
        <p:spPr bwMode="auto">
          <a:xfrm>
            <a:off x="0" y="260350"/>
            <a:ext cx="9010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2. METODE ZA PROCJENU</a:t>
            </a:r>
          </a:p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 KAPITALNIH ULAGANJA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125413" y="1700213"/>
            <a:ext cx="72278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" pitchFamily="34" charset="0"/>
              </a:rPr>
              <a:t>Jednostavnije metode: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-metoda perioda povrata – PBP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-računovodstvena stopa povrata – ARR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Vremenska vrijednost novca respektira se u slijedećim metodama: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-interna stopa povrata – IRR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-metoda modificirane interne stope povrata – MIRR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-indeks profitabilnosti – PI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-metoda neto sadašnje vrijednosti – NPV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-metoda diskontiranog perioda povrata – DPBP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Pretpostavke za procjenu investicijskih ulaganja: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-jednakost kamatnih stopa na uzimanje i odobravanje zahtjeva; i za sve pojedince i tvrtke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-javljanje gotovinskih tijekova na kraju perioda, tj. godine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-gotovinski tijekovi su tijekovi nakon oporezivanja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-inicijalni izdatak – gotovinski tijek u prvom periodu  obuhvaća: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fakturnu vrijednost, prijevoz i montažu stalne imovine te povećanje neto obrtnog kapitala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6E7EF9B-D20D-44D3-B178-38BE77188AF1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11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0" y="252413"/>
            <a:ext cx="9139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2.2. METODA OTPLATNOG PERIODA - PBP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104775" y="1196975"/>
            <a:ext cx="71707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OTPLATNI PERIOD -</a:t>
            </a:r>
            <a:r>
              <a:rPr lang="en-US" altLang="sr-Latn-RS" sz="1400">
                <a:latin typeface="Arial" pitchFamily="34" charset="0"/>
              </a:rPr>
              <a:t> razdoblje potrebno da se investicijsko ulaganje pokrije očekivanim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                   </a:t>
            </a:r>
            <a:r>
              <a:rPr lang="en-US" altLang="sr-Latn-RS" sz="1400">
                <a:latin typeface="Arial" pitchFamily="34" charset="0"/>
              </a:rPr>
              <a:t> pozitivnim gotovinskim 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en-US" altLang="sr-Latn-RS" sz="1400">
                <a:latin typeface="Arial" pitchFamily="34" charset="0"/>
              </a:rPr>
              <a:t>tijekovima. 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pic>
        <p:nvPicPr>
          <p:cNvPr id="27655" name="Picture 2" descr="C:\Users\MORANA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095500"/>
            <a:ext cx="10953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TextBox 7"/>
          <p:cNvSpPr txBox="1">
            <a:spLocks noChangeArrowheads="1"/>
          </p:cNvSpPr>
          <p:nvPr/>
        </p:nvSpPr>
        <p:spPr bwMode="auto">
          <a:xfrm>
            <a:off x="1708150" y="2012950"/>
            <a:ext cx="29575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po    -broj perioda do otplate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GT</a:t>
            </a:r>
            <a:r>
              <a:rPr lang="hr-HR" altLang="sr-Latn-RS" sz="1400" baseline="-25000">
                <a:latin typeface="Arial" pitchFamily="34" charset="0"/>
              </a:rPr>
              <a:t>t</a:t>
            </a:r>
            <a:r>
              <a:rPr lang="hr-HR" altLang="sr-Latn-RS" sz="1400">
                <a:latin typeface="Arial" pitchFamily="34" charset="0"/>
              </a:rPr>
              <a:t>    - gotovinski tijek u periodu ‘t’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I</a:t>
            </a:r>
            <a:r>
              <a:rPr lang="hr-HR" altLang="sr-Latn-RS" sz="1400" baseline="-25000">
                <a:latin typeface="Arial" pitchFamily="34" charset="0"/>
              </a:rPr>
              <a:t>0          </a:t>
            </a:r>
            <a:r>
              <a:rPr lang="hr-HR" altLang="sr-Latn-RS" sz="1400">
                <a:latin typeface="Arial" pitchFamily="34" charset="0"/>
              </a:rPr>
              <a:t>-inicijalni izdatak</a:t>
            </a:r>
            <a:endParaRPr lang="en-US" altLang="sr-Latn-RS" sz="1400">
              <a:latin typeface="Arial" pitchFamily="34" charset="0"/>
            </a:endParaRPr>
          </a:p>
        </p:txBody>
      </p:sp>
      <p:sp>
        <p:nvSpPr>
          <p:cNvPr id="27657" name="TextBox 8"/>
          <p:cNvSpPr txBox="1">
            <a:spLocks noChangeArrowheads="1"/>
          </p:cNvSpPr>
          <p:nvPr/>
        </p:nvSpPr>
        <p:spPr bwMode="auto">
          <a:xfrm>
            <a:off x="201613" y="3068638"/>
            <a:ext cx="70183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 "/>
              </a:rPr>
              <a:t>PBP pravilo odlučivanja:</a:t>
            </a:r>
          </a:p>
          <a:p>
            <a:pPr eaLnBrk="1" hangingPunct="1"/>
            <a:r>
              <a:rPr lang="en-US" altLang="sr-Latn-RS" sz="1400">
                <a:latin typeface="Arial "/>
              </a:rPr>
              <a:t>usvojiti projekt ako je otplatni period manji od unaprijed utvrđenog prihvatljivog perioda</a:t>
            </a:r>
          </a:p>
          <a:p>
            <a:pPr eaLnBrk="1" hangingPunct="1"/>
            <a:r>
              <a:rPr lang="en-US" altLang="sr-Latn-RS" sz="1400">
                <a:latin typeface="Arial "/>
              </a:rPr>
              <a:t>kod međusobno isključivih projekata usvojiti projekt s minimalnim otplatnim periodom</a:t>
            </a:r>
            <a:endParaRPr lang="hr-HR" altLang="sr-Latn-RS" sz="1400">
              <a:latin typeface="Arial "/>
            </a:endParaRPr>
          </a:p>
          <a:p>
            <a:pPr eaLnBrk="1" hangingPunct="1"/>
            <a:endParaRPr lang="hr-HR" altLang="sr-Latn-RS" sz="140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endParaRPr lang="en-US" altLang="sr-Latn-RS" sz="140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89E4FE0-3721-4BE8-9D66-7C86D09B71EE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12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0" y="-171450"/>
            <a:ext cx="8999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hr-HR" altLang="sr-Latn-RS" sz="32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r" eaLnBrk="1" hangingPunct="1"/>
            <a:endParaRPr lang="hr-HR" altLang="sr-Latn-RS" sz="20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PRIMJER 1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209550" y="1393825"/>
            <a:ext cx="87899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 "/>
              </a:rPr>
              <a:t>Točna vrijednost perioda otplate može se izračunati tako da se broj godina uveća razmjerom nepokrivenog </a:t>
            </a:r>
            <a:endParaRPr lang="hr-HR" altLang="sr-Latn-RS" sz="1400">
              <a:latin typeface="Arial "/>
            </a:endParaRPr>
          </a:p>
          <a:p>
            <a:pPr eaLnBrk="1" hangingPunct="1"/>
            <a:r>
              <a:rPr lang="en-US" altLang="sr-Latn-RS" sz="1400">
                <a:latin typeface="Arial "/>
              </a:rPr>
              <a:t>iznosa troškova na početku godine u kojoj dolazi do pokrića inicijalnog uloga i gotovinskog tijeka u godini pokrića. </a:t>
            </a:r>
          </a:p>
        </p:txBody>
      </p:sp>
      <p:pic>
        <p:nvPicPr>
          <p:cNvPr id="28679" name="Picture 2" descr="C:\Users\MORANA\Desktop\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2420938"/>
            <a:ext cx="4129088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7AD87CCE-2724-45E1-8D42-2D8AAA7D28CD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13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2.3. METODA ZA NETO SADAŠNJE VRIJEDNOSTI - NPV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101600" y="1250950"/>
            <a:ext cx="8894763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 "/>
              </a:rPr>
              <a:t>NETO SADAŠNJA VRIJEDNOST PROJEKTA</a:t>
            </a:r>
            <a:r>
              <a:rPr lang="en-US" altLang="sr-Latn-RS" sz="1400" b="1">
                <a:latin typeface="Arial "/>
              </a:rPr>
              <a:t> </a:t>
            </a:r>
            <a:r>
              <a:rPr lang="hr-HR" altLang="sr-Latn-RS" sz="1400">
                <a:latin typeface="Arial "/>
              </a:rPr>
              <a:t> se definira </a:t>
            </a:r>
            <a:r>
              <a:rPr lang="en-US" altLang="sr-Latn-RS" sz="1400">
                <a:latin typeface="Arial "/>
              </a:rPr>
              <a:t>kao razlika između koristi i troškova projekta koja povećava bogatstvo dioničara, tj. kao višak sadašnje vrijednosti primitaka nad sadašnjom vrijednošću izdataka (koji se uglavnom sastoje od inicijalnog ulaganja). Pri tom se sadašnja vrijednost primitaka i izdataka računa diskontiranjem procijenjenih tijekova uz trošak kapitala projekta. 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pic>
        <p:nvPicPr>
          <p:cNvPr id="29703" name="Picture 2" descr="C:\Users\MORANA\Desktop\D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636838"/>
            <a:ext cx="165893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Box 7"/>
          <p:cNvSpPr txBox="1">
            <a:spLocks noChangeArrowheads="1"/>
          </p:cNvSpPr>
          <p:nvPr/>
        </p:nvSpPr>
        <p:spPr bwMode="auto">
          <a:xfrm>
            <a:off x="2671763" y="2636838"/>
            <a:ext cx="4751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 "/>
              </a:rPr>
              <a:t>k        -trošak kapitala (tražena stopa povrata)</a:t>
            </a:r>
          </a:p>
          <a:p>
            <a:pPr eaLnBrk="1" hangingPunct="1"/>
            <a:r>
              <a:rPr lang="hr-HR" altLang="sr-Latn-RS" sz="1400">
                <a:latin typeface="Arial "/>
              </a:rPr>
              <a:t>GT</a:t>
            </a:r>
            <a:r>
              <a:rPr lang="hr-HR" altLang="sr-Latn-RS" sz="1400" baseline="-25000">
                <a:latin typeface="Arial "/>
              </a:rPr>
              <a:t>t</a:t>
            </a:r>
            <a:r>
              <a:rPr lang="hr-HR" altLang="sr-Latn-RS" sz="1100">
                <a:latin typeface="Arial "/>
              </a:rPr>
              <a:t>     </a:t>
            </a:r>
            <a:r>
              <a:rPr lang="hr-HR" altLang="sr-Latn-RS" sz="1400">
                <a:latin typeface="Arial "/>
              </a:rPr>
              <a:t>- gotovinski tijek u periodu ‘t’</a:t>
            </a:r>
            <a:r>
              <a:rPr lang="hr-HR" altLang="sr-Latn-RS" sz="1100">
                <a:latin typeface="Arial "/>
              </a:rPr>
              <a:t> </a:t>
            </a:r>
          </a:p>
          <a:p>
            <a:pPr eaLnBrk="1" hangingPunct="1"/>
            <a:r>
              <a:rPr lang="hr-HR" altLang="sr-Latn-RS" sz="1400">
                <a:latin typeface="Arial "/>
              </a:rPr>
              <a:t>I</a:t>
            </a:r>
            <a:r>
              <a:rPr lang="hr-HR" altLang="sr-Latn-RS" sz="1400" baseline="-25000">
                <a:latin typeface="Arial "/>
              </a:rPr>
              <a:t>0           </a:t>
            </a:r>
            <a:r>
              <a:rPr lang="hr-HR" altLang="sr-Latn-RS" sz="1400">
                <a:latin typeface="Arial "/>
              </a:rPr>
              <a:t>-inicijalno ulaganje</a:t>
            </a:r>
          </a:p>
          <a:p>
            <a:pPr eaLnBrk="1" hangingPunct="1"/>
            <a:r>
              <a:rPr lang="hr-HR" altLang="sr-Latn-RS" sz="1400">
                <a:latin typeface="Arial "/>
              </a:rPr>
              <a:t>n        -zadnje razdoblje u kojem se očekuju tijekovi novca</a:t>
            </a:r>
            <a:endParaRPr lang="en-US" altLang="sr-Latn-RS" sz="1400">
              <a:latin typeface="Arial 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775" y="3789363"/>
            <a:ext cx="8431213" cy="2524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Arial "/>
              </a:rPr>
              <a:t>NPV </a:t>
            </a:r>
            <a:r>
              <a:rPr lang="en-US" sz="1400" b="1" dirty="0" err="1">
                <a:latin typeface="Arial "/>
              </a:rPr>
              <a:t>pravilo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odlučivanja</a:t>
            </a:r>
            <a:r>
              <a:rPr lang="en-US" sz="1400" b="1" dirty="0">
                <a:latin typeface="Arial "/>
              </a:rPr>
              <a:t>: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hr-HR" sz="1400" dirty="0">
                <a:latin typeface="Arial "/>
              </a:rPr>
              <a:t>-</a:t>
            </a:r>
            <a:r>
              <a:rPr lang="en-US" sz="1400" dirty="0" err="1">
                <a:latin typeface="Arial "/>
              </a:rPr>
              <a:t>usvojiti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projekt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ako</a:t>
            </a:r>
            <a:r>
              <a:rPr lang="en-US" sz="1400" dirty="0">
                <a:latin typeface="Arial "/>
              </a:rPr>
              <a:t> je NPV&gt;0 </a:t>
            </a:r>
            <a:r>
              <a:rPr lang="en-US" sz="1400" dirty="0" err="1">
                <a:latin typeface="Arial "/>
              </a:rPr>
              <a:t>kad</a:t>
            </a:r>
            <a:r>
              <a:rPr lang="en-US" sz="1400" dirty="0">
                <a:latin typeface="Arial "/>
              </a:rPr>
              <a:t> se </a:t>
            </a:r>
            <a:r>
              <a:rPr lang="en-US" sz="1400" dirty="0" err="1">
                <a:latin typeface="Arial "/>
              </a:rPr>
              <a:t>gotovinski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tijekovi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diskontiraju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odgovarajućom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diskontnom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stopom</a:t>
            </a:r>
            <a:r>
              <a:rPr lang="en-US" sz="1400" dirty="0">
                <a:latin typeface="Arial "/>
              </a:rPr>
              <a:t> </a:t>
            </a:r>
            <a:endParaRPr lang="hr-HR" sz="1400" dirty="0">
              <a:latin typeface="Arial "/>
            </a:endParaRPr>
          </a:p>
          <a:p>
            <a:pPr>
              <a:defRPr/>
            </a:pPr>
            <a:r>
              <a:rPr lang="en-US" sz="1400" dirty="0">
                <a:latin typeface="Arial "/>
              </a:rPr>
              <a:t>(</a:t>
            </a:r>
            <a:r>
              <a:rPr lang="en-US" sz="1400" dirty="0" err="1">
                <a:latin typeface="Arial "/>
              </a:rPr>
              <a:t>potrebna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stopa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povrata</a:t>
            </a:r>
            <a:r>
              <a:rPr lang="en-US" sz="1400" dirty="0">
                <a:latin typeface="Arial "/>
              </a:rPr>
              <a:t>, </a:t>
            </a:r>
            <a:r>
              <a:rPr lang="en-US" sz="1400" dirty="0" err="1">
                <a:latin typeface="Arial "/>
              </a:rPr>
              <a:t>oportunitetni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trošak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kapitala</a:t>
            </a:r>
            <a:r>
              <a:rPr lang="en-US" sz="1400" dirty="0">
                <a:latin typeface="Arial "/>
              </a:rPr>
              <a:t>) </a:t>
            </a:r>
            <a:r>
              <a:rPr lang="en-US" sz="1400" dirty="0" err="1">
                <a:latin typeface="Arial "/>
              </a:rPr>
              <a:t>na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sadašnju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vrijednost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hr-HR" sz="1400" dirty="0">
                <a:latin typeface="Arial "/>
              </a:rPr>
              <a:t>-</a:t>
            </a:r>
            <a:r>
              <a:rPr lang="en-US" sz="1400" dirty="0" err="1">
                <a:latin typeface="Arial "/>
              </a:rPr>
              <a:t>kod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međusobno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isključivih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projekata</a:t>
            </a:r>
            <a:r>
              <a:rPr lang="en-US" sz="1400" dirty="0">
                <a:latin typeface="Arial "/>
              </a:rPr>
              <a:t> (</a:t>
            </a:r>
            <a:r>
              <a:rPr lang="en-US" sz="1400" dirty="0" err="1">
                <a:latin typeface="Arial "/>
              </a:rPr>
              <a:t>onih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kod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kojih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usvajanje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jednog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projekta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znači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odbijanje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jednog</a:t>
            </a:r>
            <a:r>
              <a:rPr lang="en-US" sz="1400" dirty="0">
                <a:latin typeface="Arial "/>
              </a:rPr>
              <a:t> </a:t>
            </a:r>
            <a:endParaRPr lang="hr-HR" sz="1400" dirty="0">
              <a:latin typeface="Arial "/>
            </a:endParaRPr>
          </a:p>
          <a:p>
            <a:pPr>
              <a:defRPr/>
            </a:pPr>
            <a:r>
              <a:rPr lang="en-US" sz="1400" dirty="0" err="1">
                <a:latin typeface="Arial "/>
              </a:rPr>
              <a:t>ili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više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drugih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razmatranih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prijedloga</a:t>
            </a:r>
            <a:r>
              <a:rPr lang="en-US" sz="1400" dirty="0">
                <a:latin typeface="Arial "/>
              </a:rPr>
              <a:t>) </a:t>
            </a:r>
            <a:r>
              <a:rPr lang="en-US" sz="1400" dirty="0" err="1">
                <a:latin typeface="Arial "/>
              </a:rPr>
              <a:t>usvojiti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projekt</a:t>
            </a:r>
            <a:r>
              <a:rPr lang="en-US" sz="1400" dirty="0">
                <a:latin typeface="Arial "/>
              </a:rPr>
              <a:t> s NPV&gt;0 </a:t>
            </a:r>
            <a:r>
              <a:rPr lang="en-US" sz="1400" dirty="0" err="1">
                <a:latin typeface="Arial "/>
              </a:rPr>
              <a:t>koji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ima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maksimalnu</a:t>
            </a:r>
            <a:r>
              <a:rPr lang="en-US" sz="1400" dirty="0">
                <a:latin typeface="Arial "/>
              </a:rPr>
              <a:t> NPV</a:t>
            </a:r>
          </a:p>
          <a:p>
            <a:pPr>
              <a:defRPr/>
            </a:pPr>
            <a:r>
              <a:rPr lang="hr-HR" sz="1400" dirty="0">
                <a:latin typeface="Arial "/>
              </a:rPr>
              <a:t>-</a:t>
            </a:r>
            <a:r>
              <a:rPr lang="en-US" sz="1400" dirty="0">
                <a:latin typeface="Arial "/>
              </a:rPr>
              <a:t>u </a:t>
            </a:r>
            <a:r>
              <a:rPr lang="en-US" sz="1400" dirty="0" err="1">
                <a:latin typeface="Arial "/>
              </a:rPr>
              <a:t>uvjetima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racioniranja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kapitala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usvojiti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kombinaciju</a:t>
            </a:r>
            <a:r>
              <a:rPr lang="en-US" sz="1400" dirty="0">
                <a:latin typeface="Arial "/>
              </a:rPr>
              <a:t> </a:t>
            </a:r>
            <a:r>
              <a:rPr lang="en-US" sz="1400" dirty="0" err="1">
                <a:latin typeface="Arial "/>
              </a:rPr>
              <a:t>projekata</a:t>
            </a:r>
            <a:r>
              <a:rPr lang="en-US" sz="1400" dirty="0">
                <a:latin typeface="Arial "/>
              </a:rPr>
              <a:t> s </a:t>
            </a:r>
            <a:r>
              <a:rPr lang="en-US" sz="1400" dirty="0" err="1">
                <a:latin typeface="Arial "/>
              </a:rPr>
              <a:t>maksimalnom</a:t>
            </a:r>
            <a:r>
              <a:rPr lang="en-US" sz="1400" dirty="0">
                <a:latin typeface="Arial "/>
              </a:rPr>
              <a:t> NPV </a:t>
            </a:r>
            <a:endParaRPr lang="hr-HR" sz="1400" dirty="0">
              <a:latin typeface="Arial "/>
            </a:endParaRPr>
          </a:p>
          <a:p>
            <a:pPr>
              <a:defRPr/>
            </a:pPr>
            <a:endParaRPr lang="en-US" sz="1400" b="1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E7E178C-1AD1-48A1-A92C-938EE02533AC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14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2.3. METODA INTERNE RENTABILNOSTI - IRR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82550" y="1557338"/>
            <a:ext cx="89169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 "/>
              </a:rPr>
              <a:t>INTERNA STOPA RENTABILNOOSTI </a:t>
            </a:r>
            <a:r>
              <a:rPr lang="en-US" altLang="sr-Latn-RS" sz="1400">
                <a:latin typeface="Arial "/>
              </a:rPr>
              <a:t>je stopa koja izjednačava sadašnju vrijednost očekivanih izdataka (troškova) sa sadašnjom vrijednošću očekivanih primitaka.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pic>
        <p:nvPicPr>
          <p:cNvPr id="30727" name="Picture 2" descr="C:\Users\MORANA\Desktop\FF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200183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2708275" y="2492375"/>
            <a:ext cx="29464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 "/>
              </a:rPr>
              <a:t>GT</a:t>
            </a:r>
            <a:r>
              <a:rPr lang="hr-HR" altLang="sr-Latn-RS" sz="1400" baseline="-25000">
                <a:latin typeface="Arial "/>
              </a:rPr>
              <a:t>t</a:t>
            </a:r>
            <a:r>
              <a:rPr lang="hr-HR" altLang="sr-Latn-RS" sz="1100">
                <a:latin typeface="Arial "/>
              </a:rPr>
              <a:t>     </a:t>
            </a:r>
            <a:r>
              <a:rPr lang="hr-HR" altLang="sr-Latn-RS" sz="1400">
                <a:latin typeface="Arial "/>
              </a:rPr>
              <a:t>- gotovinski tijek u periodu ‘t’</a:t>
            </a:r>
            <a:r>
              <a:rPr lang="hr-HR" altLang="sr-Latn-RS" sz="1100">
                <a:latin typeface="Arial "/>
              </a:rPr>
              <a:t> </a:t>
            </a:r>
          </a:p>
          <a:p>
            <a:pPr eaLnBrk="1" hangingPunct="1"/>
            <a:r>
              <a:rPr lang="hr-HR" altLang="sr-Latn-RS" sz="1400">
                <a:latin typeface="Arial "/>
              </a:rPr>
              <a:t>I</a:t>
            </a:r>
            <a:r>
              <a:rPr lang="hr-HR" altLang="sr-Latn-RS" sz="1400" baseline="-25000">
                <a:latin typeface="Arial "/>
              </a:rPr>
              <a:t>0           </a:t>
            </a:r>
            <a:r>
              <a:rPr lang="hr-HR" altLang="sr-Latn-RS" sz="1400">
                <a:latin typeface="Arial "/>
              </a:rPr>
              <a:t>-inicijalno ulaganje</a:t>
            </a:r>
          </a:p>
          <a:p>
            <a:pPr eaLnBrk="1" hangingPunct="1"/>
            <a:r>
              <a:rPr lang="hr-HR" altLang="sr-Latn-RS" sz="1400">
                <a:latin typeface="Arial "/>
              </a:rPr>
              <a:t>r        -interna stopa rentabilnosti</a:t>
            </a:r>
            <a:endParaRPr lang="en-US" altLang="sr-Latn-RS" sz="1400">
              <a:latin typeface="Arial "/>
            </a:endParaRPr>
          </a:p>
        </p:txBody>
      </p:sp>
      <p:pic>
        <p:nvPicPr>
          <p:cNvPr id="30729" name="Picture 3" descr="C:\Users\MORANA\Desktop\hzev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64000"/>
            <a:ext cx="25733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1CB3ADB3-8A8C-4B4D-8915-C84431D26C4D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15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75" y="692150"/>
            <a:ext cx="8761413" cy="360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400" dirty="0">
                <a:latin typeface="Arial "/>
              </a:rPr>
              <a:t>PRAVILO ODLUČIVANJA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en-US" sz="1400" dirty="0">
                <a:latin typeface="Arial "/>
              </a:rPr>
              <a:t>KOD INVESTICIJSKOG TIPA</a:t>
            </a:r>
            <a:r>
              <a:rPr lang="hr-HR" sz="1400" dirty="0">
                <a:latin typeface="Arial "/>
              </a:rPr>
              <a:t>-prvi negativni pa pozitivni tijekovi</a:t>
            </a:r>
          </a:p>
          <a:p>
            <a:pPr>
              <a:defRPr/>
            </a:pPr>
            <a:r>
              <a:rPr lang="en-US" sz="1400" b="1" dirty="0">
                <a:latin typeface="Arial "/>
              </a:rPr>
              <a:t>IRR &gt; </a:t>
            </a:r>
            <a:r>
              <a:rPr lang="en-US" sz="1400" b="1" dirty="0" err="1">
                <a:latin typeface="Arial "/>
              </a:rPr>
              <a:t>tražene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granične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stope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povrata</a:t>
            </a:r>
            <a:r>
              <a:rPr lang="en-US" sz="1400" b="1" dirty="0">
                <a:latin typeface="Arial "/>
              </a:rPr>
              <a:t>, </a:t>
            </a:r>
            <a:r>
              <a:rPr lang="en-US" sz="1400" b="1" dirty="0" err="1">
                <a:latin typeface="Arial "/>
              </a:rPr>
              <a:t>stope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odbijanja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en-US" sz="1400" dirty="0">
                <a:latin typeface="Arial "/>
              </a:rPr>
              <a:t>KOD MEĐUSOBNO ISKLJUČIVIH PROJEKATA </a:t>
            </a:r>
            <a:endParaRPr lang="hr-HR" sz="1400" dirty="0">
              <a:latin typeface="Arial "/>
            </a:endParaRPr>
          </a:p>
          <a:p>
            <a:pPr>
              <a:defRPr/>
            </a:pPr>
            <a:r>
              <a:rPr lang="en-US" sz="1400" b="1" dirty="0">
                <a:latin typeface="Arial "/>
              </a:rPr>
              <a:t>IRR &gt; </a:t>
            </a:r>
            <a:r>
              <a:rPr lang="en-US" sz="1400" b="1" dirty="0" err="1">
                <a:latin typeface="Arial "/>
              </a:rPr>
              <a:t>tražena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stopa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povrata</a:t>
            </a:r>
            <a:r>
              <a:rPr lang="en-US" sz="1400" b="1" dirty="0">
                <a:latin typeface="Arial "/>
              </a:rPr>
              <a:t> i s </a:t>
            </a:r>
            <a:r>
              <a:rPr lang="en-US" sz="1400" b="1" dirty="0" err="1">
                <a:latin typeface="Arial "/>
              </a:rPr>
              <a:t>maksimalnom</a:t>
            </a:r>
            <a:r>
              <a:rPr lang="en-US" sz="1400" b="1" dirty="0">
                <a:latin typeface="Arial "/>
              </a:rPr>
              <a:t> IRR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en-US" sz="1400" dirty="0">
                <a:latin typeface="Arial "/>
              </a:rPr>
              <a:t>KOD ZAVISNIH I MEĐUSOBNO ISKLJUČIVIH PROJEKATA FINANCIJSKOG TIPA</a:t>
            </a:r>
            <a:r>
              <a:rPr lang="hr-HR" sz="1400" dirty="0">
                <a:latin typeface="Arial "/>
              </a:rPr>
              <a:t>-</a:t>
            </a:r>
            <a:r>
              <a:rPr lang="en-US" sz="1400" dirty="0">
                <a:latin typeface="Arial "/>
              </a:rPr>
              <a:t> </a:t>
            </a:r>
            <a:r>
              <a:rPr lang="hr-HR" sz="1400" dirty="0">
                <a:latin typeface="Arial "/>
              </a:rPr>
              <a:t>prvo pozitivni pa negativni tijekovi</a:t>
            </a:r>
          </a:p>
          <a:p>
            <a:pPr>
              <a:defRPr/>
            </a:pPr>
            <a:r>
              <a:rPr lang="en-US" sz="1400" b="1" dirty="0">
                <a:latin typeface="Arial "/>
              </a:rPr>
              <a:t>IRR &lt;</a:t>
            </a:r>
            <a:r>
              <a:rPr lang="en-US" sz="1400" b="1" dirty="0" err="1">
                <a:latin typeface="Arial "/>
              </a:rPr>
              <a:t>tražena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stopa</a:t>
            </a:r>
            <a:r>
              <a:rPr lang="en-US" sz="1400" b="1" dirty="0">
                <a:latin typeface="Arial "/>
              </a:rPr>
              <a:t> </a:t>
            </a:r>
            <a:r>
              <a:rPr lang="en-US" sz="1400" b="1" dirty="0" err="1">
                <a:latin typeface="Arial "/>
              </a:rPr>
              <a:t>povrata</a:t>
            </a:r>
            <a:endParaRPr lang="en-US" sz="1400" dirty="0">
              <a:latin typeface="Arial "/>
            </a:endParaRPr>
          </a:p>
          <a:p>
            <a:pPr>
              <a:defRPr/>
            </a:pPr>
            <a:r>
              <a:rPr lang="en-US" sz="1400" dirty="0">
                <a:latin typeface="Arial "/>
              </a:rPr>
              <a:t>KOD ZAVISNIH I MEĐUSOBNO ISKLJUČIVIH PROJEKATA S VIŠESTRUKOM PROMJENOM PREDZNAKA GOTOVINSKIH TIJEKOVA </a:t>
            </a:r>
            <a:endParaRPr lang="hr-HR" sz="1400" dirty="0">
              <a:latin typeface="Arial "/>
            </a:endParaRPr>
          </a:p>
          <a:p>
            <a:pPr>
              <a:defRPr/>
            </a:pPr>
            <a:r>
              <a:rPr lang="en-US" sz="1400" b="1" dirty="0">
                <a:latin typeface="Arial "/>
              </a:rPr>
              <a:t>NE KORISTITI IRR METODU</a:t>
            </a:r>
            <a:endParaRPr lang="en-US" sz="1400" dirty="0">
              <a:latin typeface="Arial "/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6CE05539-C002-4249-9CE1-FCF3D376D14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16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57163" y="184467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 "/>
              </a:rPr>
              <a:t>Pretpostavimo da financijski menadžer poduzeća FGAG </a:t>
            </a:r>
            <a:r>
              <a:rPr lang="hr-HR" altLang="sr-Latn-RS" sz="1400">
                <a:latin typeface="Arial "/>
              </a:rPr>
              <a:t>–a </a:t>
            </a:r>
            <a:r>
              <a:rPr lang="en-US" altLang="sr-Latn-RS" sz="1400">
                <a:latin typeface="Arial "/>
              </a:rPr>
              <a:t>razmatra ulaganje u projekt C sa sljedećim </a:t>
            </a:r>
            <a:endParaRPr lang="hr-HR" altLang="sr-Latn-RS" sz="1400">
              <a:latin typeface="Arial "/>
            </a:endParaRPr>
          </a:p>
          <a:p>
            <a:pPr eaLnBrk="1" hangingPunct="1"/>
            <a:r>
              <a:rPr lang="en-US" altLang="sr-Latn-RS" sz="1400">
                <a:latin typeface="Arial "/>
              </a:rPr>
              <a:t>gotovinskim tijekovima</a:t>
            </a:r>
            <a:r>
              <a:rPr lang="hr-HR" altLang="sr-Latn-RS" sz="1400">
                <a:latin typeface="Arial "/>
              </a:rPr>
              <a:t>:</a:t>
            </a:r>
            <a:endParaRPr lang="en-US" altLang="sr-Latn-RS" sz="1400">
              <a:latin typeface="Arial "/>
            </a:endParaRPr>
          </a:p>
        </p:txBody>
      </p:sp>
      <p:pic>
        <p:nvPicPr>
          <p:cNvPr id="32774" name="Picture 2" descr="C:\Users\MORANA\Desktop\frr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605088"/>
            <a:ext cx="6238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3" descr="C:\Users\MORANA\Desktop\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952875"/>
            <a:ext cx="55435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0" y="-171450"/>
            <a:ext cx="8999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hr-HR" altLang="sr-Latn-RS" sz="32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r" eaLnBrk="1" hangingPunct="1"/>
            <a:endParaRPr lang="hr-HR" altLang="sr-Latn-RS" sz="20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PRIMJER 2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623CEED-2F3E-4AC8-966E-98A5D42608ED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17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175" y="333375"/>
            <a:ext cx="6719888" cy="1014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Uvrštavanjem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različitih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diskontnih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stopa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metodom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pokušaja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pogreške,dobivamo</a:t>
            </a:r>
            <a:r>
              <a:rPr lang="en-US" sz="1400" dirty="0">
                <a:latin typeface="Arial" pitchFamily="34" charset="0"/>
              </a:rPr>
              <a:t> :</a:t>
            </a: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33798" name="Picture 2" descr="C:\Users\MORANA\Desktop\tt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846138"/>
            <a:ext cx="625792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3" descr="C:\Users\MORANA\Desktop\tg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2420938"/>
            <a:ext cx="19621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130175" y="4005263"/>
            <a:ext cx="8689975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Usporedba NPV i IRR metode: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i="1">
                <a:latin typeface="Arial" pitchFamily="34" charset="0"/>
              </a:rPr>
              <a:t> </a:t>
            </a:r>
            <a:r>
              <a:rPr lang="en-US" altLang="sr-Latn-RS" sz="1400">
                <a:latin typeface="Arial" pitchFamily="34" charset="0"/>
              </a:rPr>
              <a:t>NPV  teorijski bolja, al menadžeri više vole IRR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 NPV respektira razlike u obujmu investiranja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 NPV se temelji na teorijski ispravnoj DISKONTNOJ STOPI-k za razliku od IRR-a koji 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en-US" altLang="sr-Latn-RS" sz="1400">
                <a:latin typeface="Arial" pitchFamily="34" charset="0"/>
              </a:rPr>
              <a:t>se mijenja od projekta </a:t>
            </a:r>
            <a:r>
              <a:rPr lang="hr-HR" altLang="sr-Latn-RS" sz="1400">
                <a:latin typeface="Arial" pitchFamily="34" charset="0"/>
              </a:rPr>
              <a:t>  </a:t>
            </a:r>
            <a:r>
              <a:rPr lang="en-US" altLang="sr-Latn-RS" sz="1400">
                <a:latin typeface="Arial" pitchFamily="34" charset="0"/>
              </a:rPr>
              <a:t>do projekta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 IRR je menadžerima lakša za razumjevanje i interpretaciju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CE908E1-E5BD-4780-B839-B0403FE833D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18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223838" y="1358900"/>
            <a:ext cx="80930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" pitchFamily="34" charset="0"/>
              </a:rPr>
              <a:t>INDEKS PROFITABILNOSTI </a:t>
            </a:r>
            <a:r>
              <a:rPr lang="en-US" altLang="sr-Latn-RS" sz="1400">
                <a:latin typeface="Arial" pitchFamily="34" charset="0"/>
              </a:rPr>
              <a:t>je omjer sadašnje vrijednosti neto budućih primitaka i inicijalnog uloga.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pic>
        <p:nvPicPr>
          <p:cNvPr id="34822" name="Picture 2" descr="C:\Users\MORANA\Desktop\RF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9" t="-10657" r="9702" b="10034"/>
          <a:stretch>
            <a:fillRect/>
          </a:stretch>
        </p:blipFill>
        <p:spPr bwMode="auto">
          <a:xfrm>
            <a:off x="369888" y="1651000"/>
            <a:ext cx="197961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Box 6"/>
          <p:cNvSpPr txBox="1">
            <a:spLocks noChangeArrowheads="1"/>
          </p:cNvSpPr>
          <p:nvPr/>
        </p:nvSpPr>
        <p:spPr bwMode="auto">
          <a:xfrm>
            <a:off x="2782888" y="1984375"/>
            <a:ext cx="37830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k        -trošak kapitala (tražena stopa povrata)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GT</a:t>
            </a:r>
            <a:r>
              <a:rPr lang="hr-HR" altLang="sr-Latn-RS" sz="1400" baseline="-25000">
                <a:latin typeface="Arial" pitchFamily="34" charset="0"/>
              </a:rPr>
              <a:t>t</a:t>
            </a:r>
            <a:r>
              <a:rPr lang="hr-HR" altLang="sr-Latn-RS" sz="1100">
                <a:latin typeface="Arial" pitchFamily="34" charset="0"/>
              </a:rPr>
              <a:t>     </a:t>
            </a:r>
            <a:r>
              <a:rPr lang="hr-HR" altLang="sr-Latn-RS" sz="1400">
                <a:latin typeface="Arial" pitchFamily="34" charset="0"/>
              </a:rPr>
              <a:t>- gotovinski tijek u periodu ‘t’</a:t>
            </a:r>
            <a:r>
              <a:rPr lang="hr-HR" altLang="sr-Latn-RS" sz="1100">
                <a:latin typeface="Arial" pitchFamily="34" charset="0"/>
              </a:rPr>
              <a:t>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I</a:t>
            </a:r>
            <a:r>
              <a:rPr lang="hr-HR" altLang="sr-Latn-RS" sz="1400" baseline="-25000">
                <a:latin typeface="Arial" pitchFamily="34" charset="0"/>
              </a:rPr>
              <a:t>0           </a:t>
            </a:r>
            <a:r>
              <a:rPr lang="hr-HR" altLang="sr-Latn-RS" sz="1400">
                <a:latin typeface="Arial" pitchFamily="34" charset="0"/>
              </a:rPr>
              <a:t>-inicijalno ulaganje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PI       -indeks profitabilnosti</a:t>
            </a:r>
            <a:endParaRPr lang="en-US" altLang="sr-Latn-RS" sz="1400">
              <a:latin typeface="Arial" pitchFamily="34" charset="0"/>
            </a:endParaRPr>
          </a:p>
        </p:txBody>
      </p:sp>
      <p:sp>
        <p:nvSpPr>
          <p:cNvPr id="34824" name="TextBox 7"/>
          <p:cNvSpPr txBox="1">
            <a:spLocks noChangeArrowheads="1"/>
          </p:cNvSpPr>
          <p:nvPr/>
        </p:nvSpPr>
        <p:spPr bwMode="auto">
          <a:xfrm>
            <a:off x="223838" y="3232150"/>
            <a:ext cx="8596312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PI pravilo odlučivanja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</a:t>
            </a:r>
            <a:r>
              <a:rPr lang="en-US" altLang="sr-Latn-RS" sz="1400">
                <a:latin typeface="Arial" pitchFamily="34" charset="0"/>
              </a:rPr>
              <a:t>usvojiti projekt ako je PI  &gt; 1 kad se gotovinski tijekovi diskontinuiraju odgovarajućom diskontnom stopom  (NPV &gt;0)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</a:t>
            </a:r>
            <a:r>
              <a:rPr lang="en-US" altLang="sr-Latn-RS" sz="1400">
                <a:latin typeface="Arial" pitchFamily="34" charset="0"/>
              </a:rPr>
              <a:t>odbaciti kada je PI &lt; 1 (indiferentni smo prema projektu)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34825" name="TextBox 8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2.4. INDEKS PROFITABILNOSTI - PI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DFE30D7F-B71F-4773-A6B2-9B3825FD7F5C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19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50825" y="1916113"/>
            <a:ext cx="8748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" pitchFamily="34" charset="0"/>
              </a:rPr>
              <a:t>Poduzeće FGAG razmatra ulaganje u međusobno neovisne projekte X i D. Trošak kapitala za poduzeće je 10%,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en-US" altLang="sr-Latn-RS" sz="1400">
                <a:latin typeface="Arial" pitchFamily="34" charset="0"/>
              </a:rPr>
              <a:t>inicijalno ulaganje iznosi 18000 kn, a gotovinski tijekovi su kako slijedi:</a:t>
            </a:r>
          </a:p>
        </p:txBody>
      </p:sp>
      <p:pic>
        <p:nvPicPr>
          <p:cNvPr id="35846" name="Picture 2" descr="C:\Users\MORANA\Desktop\l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2636838"/>
            <a:ext cx="61817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3" descr="C:\Users\MORANA\Desktop\rg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3644900"/>
            <a:ext cx="67532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TextBox 9"/>
          <p:cNvSpPr txBox="1">
            <a:spLocks noChangeArrowheads="1"/>
          </p:cNvSpPr>
          <p:nvPr/>
        </p:nvSpPr>
        <p:spPr bwMode="auto">
          <a:xfrm>
            <a:off x="0" y="-171450"/>
            <a:ext cx="8999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hr-HR" altLang="sr-Latn-RS" sz="32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r" eaLnBrk="1" hangingPunct="1"/>
            <a:endParaRPr lang="hr-HR" altLang="sr-Latn-RS" sz="2000" b="1" u="sng">
              <a:solidFill>
                <a:schemeClr val="bg1"/>
              </a:solidFill>
              <a:latin typeface="Arial" pitchFamily="34" charset="0"/>
              <a:cs typeface="Aharoni" pitchFamily="2" charset="-79"/>
            </a:endParaRPr>
          </a:p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PRIMJER 3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68362"/>
          </a:xfrm>
        </p:spPr>
        <p:txBody>
          <a:bodyPr/>
          <a:lstStyle/>
          <a:p>
            <a:pPr eaLnBrk="1" hangingPunct="1"/>
            <a:r>
              <a:rPr lang="hr-HR" altLang="sr-Latn-RS" sz="2800" smtClean="0"/>
              <a:t>Sadržaj izlaganja</a:t>
            </a:r>
          </a:p>
        </p:txBody>
      </p:sp>
      <p:sp>
        <p:nvSpPr>
          <p:cNvPr id="18435" name="Content Placeholder 1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3926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r-HR" altLang="sr-Latn-RS" sz="1600" b="1" smtClean="0">
                <a:latin typeface="Arial "/>
              </a:rPr>
              <a:t>1. </a:t>
            </a:r>
            <a:r>
              <a:rPr lang="en-US" altLang="sr-Latn-RS" sz="1600" b="1" smtClean="0">
                <a:latin typeface="Arial "/>
              </a:rPr>
              <a:t>KAPITALNA ULAGANJA – SVRHA, PROCES I KLASIFIKACIJA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HR" altLang="sr-Latn-RS" sz="1600" b="1" smtClean="0">
                <a:latin typeface="Arial "/>
              </a:rPr>
              <a:t>2. </a:t>
            </a:r>
            <a:r>
              <a:rPr lang="en-US" altLang="sr-Latn-RS" sz="1600" b="1" smtClean="0">
                <a:latin typeface="Arial "/>
              </a:rPr>
              <a:t>METODE ZA PROCJENU KAPITALNIH ULAGANJA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2.1.   Računovodstvena stopa povrata (ARR)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2.2.   Metoda otplatnog perioda (PBP)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2.3.   Metoda neto sadašnje vrijednosti (NPV)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2.4.   Metoda interne stope rentabilnosti (IRR)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2.5.    Indeks profitabilnosti (PI)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b="1" smtClean="0">
                <a:latin typeface="Arial "/>
              </a:rPr>
              <a:t>3.PROCJENA GOTOVINSKIH TIJEKOVA PROJEKTA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3.1.    Definiranje gotovinskih tijekova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3.1.1.    Inicijalni gotovinski tijekovi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3.1.2.    Gotovinski tijekovi iz poslovanja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3.1.3.    Konačni gotovinski tijekovi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smtClean="0">
                <a:latin typeface="Arial "/>
              </a:rPr>
              <a:t>3.2.    Problemi konzistentnosti u tretmanu gotovinskih tijekova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en-US" altLang="sr-Latn-RS" sz="1600" b="1" smtClean="0">
                <a:latin typeface="Arial "/>
              </a:rPr>
              <a:t>4. KAPITALNA ULAGANJA I REALNE OPCIJE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endParaRPr lang="hr-HR" altLang="sr-Latn-RS" sz="1600" smtClean="0"/>
          </a:p>
          <a:p>
            <a:pPr marL="0" indent="0">
              <a:buFontTx/>
              <a:buNone/>
            </a:pPr>
            <a:r>
              <a:rPr lang="en-US" altLang="sr-Latn-RS" sz="2000" b="1" smtClean="0"/>
              <a:t> </a:t>
            </a:r>
            <a:endParaRPr lang="hr-HR" altLang="sr-Latn-RS" sz="2000" smtClean="0"/>
          </a:p>
          <a:p>
            <a:pPr marL="0" indent="0">
              <a:buFontTx/>
              <a:buNone/>
            </a:pPr>
            <a:endParaRPr lang="hr-HR" altLang="sr-Latn-RS" sz="2000" smtClean="0"/>
          </a:p>
        </p:txBody>
      </p:sp>
      <p:sp>
        <p:nvSpPr>
          <p:cNvPr id="1843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184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184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A71CF7D-F06C-428C-B509-B1A236CC39E5}" type="slidenum">
              <a:rPr lang="en-US" altLang="sr-Latn-RS">
                <a:latin typeface="Arial" pitchFamily="34" charset="0"/>
              </a:rPr>
              <a:pPr eaLnBrk="1" hangingPunct="1"/>
              <a:t>2</a:t>
            </a:fld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1ABC87C-32B4-40E0-94A0-9FF04E24634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20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125" y="1052513"/>
            <a:ext cx="5897563" cy="1662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Karakteristike</a:t>
            </a:r>
            <a:r>
              <a:rPr lang="en-US" sz="1400" dirty="0">
                <a:latin typeface="Arial" pitchFamily="34" charset="0"/>
              </a:rPr>
              <a:t> PI </a:t>
            </a:r>
            <a:r>
              <a:rPr lang="en-US" sz="1400" dirty="0" err="1">
                <a:latin typeface="Arial" pitchFamily="34" charset="0"/>
              </a:rPr>
              <a:t>metode</a:t>
            </a:r>
            <a:r>
              <a:rPr lang="hr-HR" sz="1400" dirty="0">
                <a:latin typeface="Arial" pitchFamily="34" charset="0"/>
              </a:rPr>
              <a:t>: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daje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isti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rezultat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kao</a:t>
            </a:r>
            <a:r>
              <a:rPr lang="en-US" sz="1400" dirty="0">
                <a:latin typeface="Arial" pitchFamily="34" charset="0"/>
              </a:rPr>
              <a:t> i NPV </a:t>
            </a:r>
            <a:r>
              <a:rPr lang="en-US" sz="1400" dirty="0" err="1">
                <a:latin typeface="Arial" pitchFamily="34" charset="0"/>
              </a:rPr>
              <a:t>metoda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respektira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dinamiku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gotovinskih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tijekova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vremensku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vrijednosti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novaca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>
                <a:latin typeface="Arial" pitchFamily="34" charset="0"/>
              </a:rPr>
              <a:t>ne </a:t>
            </a:r>
            <a:r>
              <a:rPr lang="en-US" sz="1400" dirty="0" err="1">
                <a:latin typeface="Arial" pitchFamily="34" charset="0"/>
              </a:rPr>
              <a:t>vodi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izravno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računa</a:t>
            </a:r>
            <a:r>
              <a:rPr lang="en-US" sz="1400" dirty="0">
                <a:latin typeface="Arial" pitchFamily="34" charset="0"/>
              </a:rPr>
              <a:t> o </a:t>
            </a:r>
            <a:r>
              <a:rPr lang="en-US" sz="1400" dirty="0" err="1">
                <a:latin typeface="Arial" pitchFamily="34" charset="0"/>
              </a:rPr>
              <a:t>maksimizaciji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bogatstva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dioničara</a:t>
            </a:r>
            <a:r>
              <a:rPr lang="en-US" sz="1400" dirty="0">
                <a:latin typeface="Arial" pitchFamily="34" charset="0"/>
              </a:rPr>
              <a:t> </a:t>
            </a: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36870" name="Picture 2" descr="C:\Users\MORANA\Desktop\ll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205038"/>
            <a:ext cx="524351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A21B639-24CC-47CF-949A-305933586029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21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104775" y="1844675"/>
            <a:ext cx="8894763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Planiranje investicijskih ulaganja</a:t>
            </a:r>
            <a:r>
              <a:rPr lang="en-US" altLang="sr-Latn-RS" sz="1400">
                <a:latin typeface="Arial" pitchFamily="34" charset="0"/>
              </a:rPr>
              <a:t>:  proces kreiranja, analize i procjene investicijskih projekata, strukturiranja proračuna kapitalnih ulaganja, te kontrole provođenja usvojenih investicijskih projekata.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To su ulaganja u dugoročnu, stalnu realnu (materijalnu) i nematerijalnu imovinu tvrtke koja ima fundamentalni značaj za opstanak/razvitak tvrtke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Definiranje gotovinskih tijekova: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-Gotovina je temelj svih financijskih odluka u poduzeću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-Gotovinski tijekovi su temelj procjene investicijskih prijedloga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-Gotovinski tijekovi tijekom vijeka projekta izjednačavaju se s ukupnim  dobitkom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37894" name="Title 1"/>
          <p:cNvSpPr txBox="1">
            <a:spLocks/>
          </p:cNvSpPr>
          <p:nvPr/>
        </p:nvSpPr>
        <p:spPr bwMode="auto">
          <a:xfrm>
            <a:off x="0" y="260350"/>
            <a:ext cx="9010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3. PROCJENA GOTOVINSKIH </a:t>
            </a:r>
          </a:p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TIJEKOVA PROJEKTA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B8E9072-FFB0-4AF1-8058-EDB8EC50D3E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22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133350" y="981075"/>
            <a:ext cx="86868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Inicijalni gotovinski tijekovi:</a:t>
            </a:r>
          </a:p>
          <a:p>
            <a:pPr eaLnBrk="1" hangingPunct="1"/>
            <a:endParaRPr lang="en-US" altLang="sr-Latn-RS" sz="1400" b="1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1. Inicijalni izdatak</a:t>
            </a:r>
            <a:r>
              <a:rPr lang="en-US" altLang="sr-Latn-RS" sz="1400">
                <a:latin typeface="Arial" pitchFamily="34" charset="0"/>
              </a:rPr>
              <a:t>	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-fakturna cijena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-oportunitetni trošak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-troškovi montiranja i dopreme 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2. Prodajna cijena postojeće imovine i porezni efekt te prodaje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-porezni efekt – dodatni izdatak na ime poreza na dobitak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3. Porezna olakšica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</a:t>
            </a:r>
            <a:r>
              <a:rPr lang="en-US" altLang="sr-Latn-RS" sz="1400">
                <a:latin typeface="Arial" pitchFamily="34" charset="0"/>
              </a:rPr>
              <a:t>u nekim zemljama postoje porezne olakšice za određene vrste investiranja;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4. Promjene neto radnog (obrtnog) kapitala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-u pravilu investicije zahtijevaju povećanje razine neto radnog kapitala u mjeri u kojoj nisu povećane potrebe kompenzirane povećanjem obveza prema dobavljačima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-premda neki projekti usmjereni na uštede u poslovanju mogu dovesti do  njenog sniženja, uglavnom dolazi do angažiranja gotovine za potrebe  projekta u nekom drugom dijelu tvrtke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38918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3.1. DEFINIRANJE GOTOVINSKIH TIJEKOVA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C7E67EA-787D-44B2-BC4A-3D3691A155CA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23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30175" y="347663"/>
            <a:ext cx="8763000" cy="59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Gotovinski tijekovi iz poslovanja</a:t>
            </a:r>
          </a:p>
          <a:p>
            <a:pPr eaLnBrk="1" hangingPunct="1"/>
            <a:endParaRPr lang="en-US" altLang="sr-Latn-RS" sz="1400" b="1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1. gotovinski prihodi -</a:t>
            </a:r>
            <a:r>
              <a:rPr lang="en-US" altLang="sr-Latn-RS" sz="1400">
                <a:latin typeface="Arial" pitchFamily="34" charset="0"/>
              </a:rPr>
              <a:t>prihodi od prodaje koji se realiziraju dovodeći do gotovinskih primitaka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2. gotovinski rashodi</a:t>
            </a:r>
            <a:r>
              <a:rPr lang="en-US" altLang="sr-Latn-RS" sz="1400">
                <a:latin typeface="Arial" pitchFamily="34" charset="0"/>
              </a:rPr>
              <a:t> -npr. izdaci za materijal, rad, održavanje i sl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3. negotovinski rashodi -</a:t>
            </a:r>
            <a:r>
              <a:rPr lang="en-US" altLang="sr-Latn-RS" sz="1400">
                <a:latin typeface="Arial" pitchFamily="34" charset="0"/>
              </a:rPr>
              <a:t>obračunata amortizacija - umanjuje poreznu osnovicu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Konačni gotovinski tijekovi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Konačni gotovinski tijekovi su gotovinski tijekovi od prodaje projekta i porezni efekt prodaje.</a:t>
            </a:r>
          </a:p>
          <a:p>
            <a:pPr eaLnBrk="1" hangingPunct="1"/>
            <a:r>
              <a:rPr lang="en-US" altLang="sr-Latn-RS" sz="1400" i="1">
                <a:latin typeface="Arial" pitchFamily="34" charset="0"/>
              </a:rPr>
              <a:t> 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-rezidualna vrijednost </a:t>
            </a:r>
            <a:r>
              <a:rPr lang="en-US" altLang="sr-Latn-RS" sz="1400">
                <a:latin typeface="Arial" pitchFamily="34" charset="0"/>
              </a:rPr>
              <a:t>– primici od prodaje projekta koji su vidljivi na kraju vijeka projekta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- gotovinski primitci na ime povrata neto obrtnog kapitala</a:t>
            </a:r>
            <a:r>
              <a:rPr lang="en-US" altLang="sr-Latn-RS" sz="1400">
                <a:latin typeface="Arial" pitchFamily="34" charset="0"/>
              </a:rPr>
              <a:t> -hipoteza analize je da na kraju vijeka projekta dolazi do unovčenja radnog  kapitala koji je bio potreban za dati projekt i sniženja neto radnog kapitala na  početnu razinu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  <a:r>
              <a:rPr lang="en-US" altLang="sr-Latn-RS" sz="1400" b="1">
                <a:latin typeface="Arial" pitchFamily="34" charset="0"/>
              </a:rPr>
              <a:t>- gotovinski izdaci vezani sa zatvaranjem projekta </a:t>
            </a:r>
            <a:r>
              <a:rPr lang="en-US" altLang="sr-Latn-RS" sz="1400">
                <a:latin typeface="Arial" pitchFamily="34" charset="0"/>
              </a:rPr>
              <a:t>- npr. zatvaranje površinskog kopa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Relevantni gotovinski tijekovi nisu: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-minuli, povijesni troškovi 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-troškovi kamata na kredit korišten za financiranje projekta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Relevantni gotovinski tijekovi su: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i="1">
                <a:latin typeface="Arial" pitchFamily="34" charset="0"/>
              </a:rPr>
              <a:t>	</a:t>
            </a:r>
            <a:r>
              <a:rPr lang="en-US" altLang="sr-Latn-RS" sz="1400">
                <a:latin typeface="Arial" pitchFamily="34" charset="0"/>
              </a:rPr>
              <a:t>-gotovinski tijekovi projekta nakon oporezivanja korigirani za amortizaciju </a:t>
            </a:r>
          </a:p>
          <a:p>
            <a:pPr eaLnBrk="1" hangingPunct="1"/>
            <a:r>
              <a:rPr lang="en-US" altLang="sr-Latn-RS" sz="1400" i="1">
                <a:latin typeface="Arial" pitchFamily="34" charset="0"/>
              </a:rPr>
              <a:t>	</a:t>
            </a:r>
            <a:r>
              <a:rPr lang="en-US" altLang="sr-Latn-RS" sz="1400">
                <a:latin typeface="Arial" pitchFamily="34" charset="0"/>
              </a:rPr>
              <a:t>-gotovinski tijekovi korigirani za rezidualnu vrijednost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-oportunitetni gotovinski tijekovi</a:t>
            </a:r>
          </a:p>
          <a:p>
            <a:pPr eaLnBrk="1" hangingPunct="1"/>
            <a:r>
              <a:rPr lang="en-US" altLang="sr-Latn-RS" sz="1400" i="1">
                <a:latin typeface="Arial" pitchFamily="34" charset="0"/>
              </a:rPr>
              <a:t>	</a:t>
            </a:r>
            <a:r>
              <a:rPr lang="en-US" altLang="sr-Latn-RS" sz="1400">
                <a:latin typeface="Arial" pitchFamily="34" charset="0"/>
              </a:rPr>
              <a:t>-prateći efekti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BE9E8B4-2CF8-4929-831E-B5B0EA85B727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24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155575" y="1989138"/>
            <a:ext cx="88947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Pravila konzinstentnosti: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 </a:t>
            </a:r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Diskontirati gotovinske tijekove izražene u realnim terminima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-na temelju tekućih cijena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-diskontnom stopom temeljenom na realnoj diskontnoj stopi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-one izražene u nominalnim terminima diskontirati nominalnom diskontnom stopom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Diskontirati oportunitetne gotovinske tijekove odgovarajućim troškom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		</a:t>
            </a:r>
            <a:r>
              <a:rPr lang="en-US" altLang="sr-Latn-RS" sz="1400">
                <a:latin typeface="Arial" pitchFamily="34" charset="0"/>
              </a:rPr>
              <a:t>-oportunitetnim troškom kapitala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40966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3.2. PROBLEMI KONZISTENTNOSTI </a:t>
            </a:r>
          </a:p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U TRETMANU GOTOVINSKIH TIJEKOVA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D8AAD021-0F83-4ADF-85FD-909DA705147D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25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104775" y="1484313"/>
            <a:ext cx="8788400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" pitchFamily="34" charset="0"/>
              </a:rPr>
              <a:t>STRATEŠKI PROJEKTI </a:t>
            </a:r>
            <a:r>
              <a:rPr lang="en-US" altLang="sr-Latn-RS" sz="1400">
                <a:latin typeface="Arial" pitchFamily="34" charset="0"/>
              </a:rPr>
              <a:t>su oni koji stvaraju mogućnost za ekspanziju poduzeća kao realne opcije.</a:t>
            </a: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REALNE OPCIJE ILI OPCIJE RASTA </a:t>
            </a:r>
            <a:r>
              <a:rPr lang="en-US" altLang="sr-Latn-RS" sz="1400">
                <a:latin typeface="Arial" pitchFamily="34" charset="0"/>
              </a:rPr>
              <a:t>predstavljaju sposobnost tvrtke da promijeni svoje investicijske odluke ovisno o razvoju prilika.  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Kod planiranja kapitalnih ulaganja javljaju se problemi: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-propust kod vrednovanja strateških projekata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	-propust kod vrednovanja realnih opcija</a:t>
            </a:r>
          </a:p>
          <a:p>
            <a:pPr eaLnBrk="1" hangingPunct="1"/>
            <a:endParaRPr lang="hr-HR" altLang="sr-Latn-RS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Moguće realne opcije vezane za kapitalne projekte: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-investiranje u buduće kapitalne projekte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-pravo odlaganja investicije nakon prvog mogućeg datuma ili faze investiranja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-izbor početnog kapaciteta projekta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-mogućnost proširenja projekta u budućnosti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-promjena tehnologije projekta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-promjena upotrebe projekta tijekom životnog vijeka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-napuštanje ili  prodaja projekta tijekom životnog vijeka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-produženje  životnog vijeka projekta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-investiranje u dodatne projekte ovisne o investiciji u početni projekt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41990" name="Title 1"/>
          <p:cNvSpPr txBox="1">
            <a:spLocks/>
          </p:cNvSpPr>
          <p:nvPr/>
        </p:nvSpPr>
        <p:spPr bwMode="auto">
          <a:xfrm>
            <a:off x="0" y="260350"/>
            <a:ext cx="9010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4. KAPITALNA ULAGANJA</a:t>
            </a:r>
          </a:p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 I REALNE OPCIJE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0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CC7CE4B-7CDD-43DD-A53A-79E69E9ED7E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26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104775" y="1052513"/>
            <a:ext cx="87153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Vrijednost opcije proizlazi iz potrebe menadžera da stalno prate događaje u vezi konkurencije i da imaju mogućnost, ne i obvezu poduzeti aktivnosti kojima bi iskoristili pozitivna i/ili neutralizirati negativna događanja vezana za usvojeni projekt:</a:t>
            </a:r>
          </a:p>
          <a:p>
            <a:pPr eaLnBrk="1" hangingPunct="1"/>
            <a:endParaRPr lang="en-US" altLang="sr-Latn-RS" sz="1400" b="1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</a:t>
            </a:r>
            <a:r>
              <a:rPr lang="hr-HR" altLang="sr-Latn-RS" sz="1400">
                <a:latin typeface="Arial" pitchFamily="34" charset="0"/>
              </a:rPr>
              <a:t>O</a:t>
            </a:r>
            <a:r>
              <a:rPr lang="en-US" altLang="sr-Latn-RS" sz="1400">
                <a:latin typeface="Arial" pitchFamily="34" charset="0"/>
              </a:rPr>
              <a:t>dgađanje investicije vodi sniženju prihoda, ali daje priliku menadžerima da na temelju stečenih novih informacija -izbjegne donošenje krivih odluka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</a:t>
            </a:r>
            <a:r>
              <a:rPr lang="hr-HR" altLang="sr-Latn-RS" sz="1400">
                <a:latin typeface="Arial" pitchFamily="34" charset="0"/>
              </a:rPr>
              <a:t>O</a:t>
            </a:r>
            <a:r>
              <a:rPr lang="en-US" altLang="sr-Latn-RS" sz="1400">
                <a:latin typeface="Arial" pitchFamily="34" charset="0"/>
              </a:rPr>
              <a:t>dluka o početnom kapacitetu projekta je opcija koja snižava početnu investiciju, ali ostavlja mogućnost udovoljavanja neočekivanoj potražnji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-Mogućnost da se početni kapital proširi dodatnom investicijom u budućnosti  povećava vrijednost tvrtke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-Poboljšanje tehnologije ima potencijal sniženja troškova i povećanja kvalitete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-Ako se projekt pokaže neprofitabilnim, korisna opcija je prodaja kojom se realizira rezidualna vrijednost i štedi na fiksnim troškovima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-Produženje ekonomskog vijeka projekta koje nadmašuje dodatno ulaganje u  modernizaciju predstavlja realnu opciju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8D8A795-9B56-406C-ABED-CD77B7B513FA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27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4037" name="TextBox 4"/>
          <p:cNvSpPr txBox="1">
            <a:spLocks noChangeArrowheads="1"/>
          </p:cNvSpPr>
          <p:nvPr/>
        </p:nvSpPr>
        <p:spPr bwMode="auto">
          <a:xfrm>
            <a:off x="112713" y="765175"/>
            <a:ext cx="8894762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</a:rPr>
              <a:t>Svaka odluka koja osigurava fleksibilnost menadžmentu u budućnosti ili omogućuje sukcesivne projekte predstavlja opciju.</a:t>
            </a:r>
          </a:p>
          <a:p>
            <a:pPr eaLnBrk="1" hangingPunct="1"/>
            <a:endParaRPr lang="en-US" altLang="sr-Latn-RS" sz="1400" b="1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Pristupi vrednovanju realnih opcija: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DCF</a:t>
            </a:r>
            <a:r>
              <a:rPr lang="en-US" altLang="sr-Latn-RS" sz="1400">
                <a:latin typeface="Arial" pitchFamily="34" charset="0"/>
              </a:rPr>
              <a:t> – diskontirani gotovinski tijek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NPV</a:t>
            </a:r>
            <a:r>
              <a:rPr lang="en-US" altLang="sr-Latn-RS" sz="1400">
                <a:latin typeface="Arial" pitchFamily="34" charset="0"/>
              </a:rPr>
              <a:t> – neto sadašnja vrijednost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1. Korigirati DCF tehniku uključivanjem kvalitativne procjene: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-procjena NPV uz DCF metodu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	-donošenje odluka ovisno o veličini NPV i procjeni opcije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NPV&gt;0 – usvojiti projekt bez vrednovanja opcije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NPV&lt;0 – vrijedi relacija NPV + X = 0; 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Menadžment treba procjeniti je li spreman za danu opciju koju nosi   usvajanje investicije platiti cijenu X koja je potrebna da se  NPV  izjednači s 0.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en-US" altLang="sr-Latn-RS" sz="1400" b="1">
                <a:latin typeface="Arial" pitchFamily="34" charset="0"/>
              </a:rPr>
              <a:t>2. Korigirati DCF tehniku kvantificiranjem vrijednosti opcije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Najčešće realne opcije u praksi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-Opcija odgađanja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-Opcija dodatnih investicija (novi proizvod ili tržišta)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-Opcija napuštanja u slučaju nepovoljnog razvoja događaja</a:t>
            </a: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0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E3ADF41-E982-468A-A4AA-C67AA0716963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28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5061" name="Title 1"/>
          <p:cNvSpPr txBox="1">
            <a:spLocks/>
          </p:cNvSpPr>
          <p:nvPr/>
        </p:nvSpPr>
        <p:spPr bwMode="auto">
          <a:xfrm>
            <a:off x="0" y="260350"/>
            <a:ext cx="90106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hr-HR" altLang="sr-Latn-RS" sz="2800">
                <a:latin typeface="Arial "/>
                <a:cs typeface="Aharoni" pitchFamily="2" charset="-79"/>
              </a:rPr>
              <a:t>5. PRIMJER ULAGANJA</a:t>
            </a:r>
          </a:p>
          <a:p>
            <a:pPr algn="ctr"/>
            <a:r>
              <a:rPr lang="hr-HR" altLang="sr-Latn-RS" sz="2000">
                <a:latin typeface="Arial "/>
                <a:cs typeface="Aharoni" pitchFamily="2" charset="-79"/>
              </a:rPr>
              <a:t>5.1. UVOD</a:t>
            </a:r>
          </a:p>
        </p:txBody>
      </p:sp>
      <p:sp>
        <p:nvSpPr>
          <p:cNvPr id="45062" name="TextBox 6"/>
          <p:cNvSpPr txBox="1">
            <a:spLocks noChangeArrowheads="1"/>
          </p:cNvSpPr>
          <p:nvPr/>
        </p:nvSpPr>
        <p:spPr bwMode="auto">
          <a:xfrm>
            <a:off x="133350" y="1628775"/>
            <a:ext cx="83994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 b="1">
                <a:latin typeface="Arial" pitchFamily="34" charset="0"/>
              </a:rPr>
              <a:t>Izgradnja poslovne hale i nabavka strojeva i opreme za obradu metala na području općine Starigrad – Paklenica</a:t>
            </a:r>
            <a:r>
              <a:rPr lang="hr-BA" altLang="sr-Latn-RS" sz="1400">
                <a:latin typeface="Arial" pitchFamily="34" charset="0"/>
              </a:rPr>
              <a:t>: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</a:rPr>
              <a:t> proizvodnja se sastoji od izrade različitog pribora, dijelova i okova od inox čeličnih profila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</a:rPr>
              <a:t> prodaja je orijentirana na mogućnosti ugradbe proizvoda u poslovne i stambene objekte ali i brodove,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što otvara dovoljno mogućnosti za širenje tržišta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</a:rPr>
              <a:t> mogućnost  plasmana i na tržište okolnih naselja, te grad Zadar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50AECC39-1A11-44F0-B7D7-FE12AECD617B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29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184150" y="1628775"/>
            <a:ext cx="5845175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zemljište površine 400m2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  <a:ea typeface="Adobe Fan Heiti Std B"/>
              <a:cs typeface="Adobe Fan Heiti Std B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proizvodni pogon površine 90 m2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  <a:ea typeface="Adobe Fan Heiti Std B"/>
              <a:cs typeface="Adobe Fan Heiti Std B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objekt je predviđen čvrste gradnje  sa manjim administrativnim dijelom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  <a:ea typeface="Adobe Fan Heiti Std B"/>
              <a:cs typeface="Adobe Fan Heiti Std B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potreban broj zaposlenika je 8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  <a:ea typeface="Adobe Fan Heiti Std B"/>
              <a:cs typeface="Adobe Fan Heiti Std B"/>
            </a:endParaRPr>
          </a:p>
          <a:p>
            <a:pPr eaLnBrk="1" hangingPunct="1">
              <a:buFontTx/>
              <a:buChar char="-"/>
            </a:pPr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ulaganje kapitala u zemljište, objekt i opremu: 910.000,00 kn,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  a potrebna inicijalna obrtna sredstva cca 20.000,00 kn</a:t>
            </a:r>
          </a:p>
          <a:p>
            <a:pPr eaLnBrk="1" hangingPunct="1">
              <a:buFontTx/>
              <a:buChar char="-"/>
            </a:pPr>
            <a:endParaRPr lang="hr-BA" altLang="sr-Latn-RS" sz="1400">
              <a:latin typeface="Arial" pitchFamily="34" charset="0"/>
              <a:ea typeface="Adobe Fan Heiti Std B"/>
              <a:cs typeface="Adobe Fan Heiti Std B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  <a:ea typeface="Adobe Fan Heiti Std B"/>
                <a:cs typeface="Adobe Fan Heiti Std B"/>
              </a:rPr>
              <a:t>- razdoblje izvedbe: 6-8 mjeseci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46086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5.2. TEMELJNE ZNAČAJKE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868362"/>
          </a:xfrm>
        </p:spPr>
        <p:txBody>
          <a:bodyPr/>
          <a:lstStyle/>
          <a:p>
            <a:pPr eaLnBrk="1" hangingPunct="1"/>
            <a:r>
              <a:rPr lang="hr-HR" altLang="sr-Latn-RS" sz="2800" smtClean="0"/>
              <a:t>Sadržaj izlaganja</a:t>
            </a:r>
          </a:p>
        </p:txBody>
      </p:sp>
      <p:sp>
        <p:nvSpPr>
          <p:cNvPr id="19459" name="Content Placeholder 1"/>
          <p:cNvSpPr>
            <a:spLocks noGrp="1"/>
          </p:cNvSpPr>
          <p:nvPr>
            <p:ph idx="1"/>
          </p:nvPr>
        </p:nvSpPr>
        <p:spPr>
          <a:xfrm>
            <a:off x="539750" y="90805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sr-Latn-RS" sz="1600" b="1" smtClean="0">
                <a:latin typeface="Arial "/>
              </a:rPr>
              <a:t>5. PRIMJER ULAGANJA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5.1.    Uvod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5.2.    Temeljne značajke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BA" altLang="sr-Latn-RS" sz="1600" smtClean="0">
                <a:latin typeface="Arial "/>
              </a:rPr>
              <a:t>5.3.    Predmet poslovanja- opis djelatnosti projekta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BA" altLang="sr-Latn-RS" sz="1600" smtClean="0">
                <a:latin typeface="Arial "/>
              </a:rPr>
              <a:t>5.4.    Analiza tržišta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HR" altLang="sr-Latn-RS" sz="1600" smtClean="0">
                <a:latin typeface="Arial "/>
              </a:rPr>
              <a:t>	</a:t>
            </a:r>
            <a:r>
              <a:rPr lang="hr-BA" altLang="sr-Latn-RS" sz="1600" smtClean="0">
                <a:latin typeface="Arial "/>
              </a:rPr>
              <a:t>5.4.1.   Tržište nabave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BA" altLang="sr-Latn-RS" sz="1600" smtClean="0">
                <a:latin typeface="Arial "/>
              </a:rPr>
              <a:t>	5.4.2.   Tržište prodaje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hr-HR" altLang="sr-Latn-RS" sz="1600" smtClean="0">
                <a:latin typeface="Arial "/>
              </a:rPr>
              <a:t>	</a:t>
            </a:r>
            <a:r>
              <a:rPr lang="en-US" altLang="sr-Latn-RS" sz="1600" smtClean="0">
                <a:latin typeface="Arial "/>
              </a:rPr>
              <a:t>5.4.3.    </a:t>
            </a:r>
            <a:r>
              <a:rPr lang="hr-BA" altLang="sr-Latn-RS" sz="1600" smtClean="0">
                <a:latin typeface="Arial "/>
              </a:rPr>
              <a:t>Procjena ostvarenja prihoda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5.5.    Lokacija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5.6.    Zaštita i utjecaj na okoliš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5.7.    Tehničko-tehnološki prikaz investicije           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5.8      Predračunska vrijednost investicije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5.9.   Izvori financiranja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5.10.  Troškovi djelatnika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5.11.   Formiranje ukupnog prihoda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5.12.   Račun dobiti i gubitka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r>
              <a:rPr lang="it-IT" altLang="sr-Latn-RS" sz="1600" smtClean="0">
                <a:latin typeface="Arial "/>
              </a:rPr>
              <a:t>5.13.   Zaključna ocjena</a:t>
            </a:r>
            <a:endParaRPr lang="hr-HR" altLang="sr-Latn-RS" sz="1600" smtClean="0">
              <a:latin typeface="Arial "/>
            </a:endParaRPr>
          </a:p>
          <a:p>
            <a:pPr marL="0" indent="0">
              <a:buFontTx/>
              <a:buNone/>
            </a:pPr>
            <a:endParaRPr lang="hr-HR" altLang="sr-Latn-RS" sz="2000" smtClean="0"/>
          </a:p>
        </p:txBody>
      </p:sp>
      <p:sp>
        <p:nvSpPr>
          <p:cNvPr id="1946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AF6778D5-0322-48E6-9C88-9A113D96A553}" type="slidenum">
              <a:rPr lang="en-US" altLang="sr-Latn-RS">
                <a:latin typeface="Arial" pitchFamily="34" charset="0"/>
              </a:rPr>
              <a:pPr eaLnBrk="1" hangingPunct="1"/>
              <a:t>3</a:t>
            </a:fld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1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6FDFB8C-7D4D-420A-BDD5-D3A2D252A842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30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190500" y="1341438"/>
            <a:ext cx="72802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proizvodnja bi se temeljila na izradi čeličnih ograda i vijaka na bazi nabavke,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odnosno proizvodnje i prodaje prosječno 9.000,00 kg inox materijala godišnje,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koliko investitor očekuje da može plasirati na tržište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nabavne cijene kreću se u visini od cca 36 kn/kg a prodajne na visini od cca 115 kn/kg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47110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5.3.  PREDMET POSLOVANJA – OPIS DJELATNOSTI PROJEKTA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05F665D-14A1-4E1D-A6C9-CA8A77A9E6B4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31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1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569325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potreban materijal za izradu, odnosno inox čelične cijevi i šipke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nabavljali bi se na domaćem tržištu odnosno jednim dijelom od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domaćih uvoznika 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distributivni kanali nabave su dobro organizirani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i neće predstavljati ograničavajući faktor za investiciju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48134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5.4.1.  ANALIZA TRŽIŠTA – TRŽIŠTE NABAVE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A71C65B4-D097-4614-8863-EA6B22B65C4B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32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5.4.2.  ANALIZA TRŽIŠTA – TRŽIŠTE PRODAJE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49158" name="TextBox 5"/>
          <p:cNvSpPr txBox="1">
            <a:spLocks noChangeArrowheads="1"/>
          </p:cNvSpPr>
          <p:nvPr/>
        </p:nvSpPr>
        <p:spPr bwMode="auto">
          <a:xfrm>
            <a:off x="250825" y="1557338"/>
            <a:ext cx="72802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prodaja će biti orijentirana potrebama ugradnje proizvoda u brojne poslovne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i stambene zgrade ali i velikom broju potrošača  - nautičara na užem i širem tržištu.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iskustvo i profesionalnost investitora , te kvaliteta i cijena proizvoda, uvažavajući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i konkurenciju, biti će garancija dobrom poslovnom rezultatu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3FA583F-FEB9-46F2-920E-ADF0D8F2C8D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33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5.4.3.  ANALIZA TRŽIŠTA – PROCJENA OSTVARENJA PRIHODA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0182" name="TextBox 5"/>
          <p:cNvSpPr txBox="1">
            <a:spLocks noChangeArrowheads="1"/>
          </p:cNvSpPr>
          <p:nvPr/>
        </p:nvSpPr>
        <p:spPr bwMode="auto">
          <a:xfrm>
            <a:off x="250825" y="1628775"/>
            <a:ext cx="7280275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procjenjuje se da će se godišnje prodati cca 9.000 kg  gotovih proizvoda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(ograda, vijaka i drugo) od inox materijala, po cijeni od cca 115 kn/ kg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 i="1">
                <a:latin typeface="Arial" pitchFamily="34" charset="0"/>
              </a:rPr>
              <a:t>  </a:t>
            </a:r>
          </a:p>
          <a:p>
            <a:pPr eaLnBrk="1" hangingPunct="1"/>
            <a:r>
              <a:rPr lang="hr-BA" altLang="sr-Latn-RS" sz="1400" i="1">
                <a:latin typeface="Arial" pitchFamily="34" charset="0"/>
              </a:rPr>
              <a:t>- </a:t>
            </a:r>
            <a:r>
              <a:rPr lang="hr-BA" altLang="sr-Latn-RS" sz="1400">
                <a:latin typeface="Arial" pitchFamily="34" charset="0"/>
              </a:rPr>
              <a:t>ukupno je to godišnji prihod od 1.035.000,00 kn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A8B717D-B088-40B5-B563-0C499899549C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34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250825" y="1422400"/>
            <a:ext cx="7280275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</a:t>
            </a:r>
            <a:r>
              <a:rPr lang="hr-HR" altLang="sr-Latn-RS" sz="1400">
                <a:latin typeface="Arial" pitchFamily="34" charset="0"/>
              </a:rPr>
              <a:t>p</a:t>
            </a:r>
            <a:r>
              <a:rPr lang="it-IT" altLang="sr-Latn-RS" sz="1400">
                <a:latin typeface="Arial" pitchFamily="34" charset="0"/>
              </a:rPr>
              <a:t>redviđena lokacija proizvodnog pogona je općina Starigrad </a:t>
            </a:r>
            <a:r>
              <a:rPr lang="hr-HR" altLang="sr-Latn-RS" sz="1400">
                <a:latin typeface="Arial" pitchFamily="34" charset="0"/>
              </a:rPr>
              <a:t> - </a:t>
            </a:r>
            <a:r>
              <a:rPr lang="it-IT" altLang="sr-Latn-RS" sz="1400">
                <a:latin typeface="Arial" pitchFamily="34" charset="0"/>
              </a:rPr>
              <a:t>Paklenica,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mjesto </a:t>
            </a:r>
            <a:r>
              <a:rPr lang="it-IT" altLang="sr-Latn-RS" sz="1400">
                <a:latin typeface="Arial" pitchFamily="34" charset="0"/>
              </a:rPr>
              <a:t>koje svojom aktivnošću u posljednje vrijeme privlači sve veći broj žitelja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p</a:t>
            </a:r>
            <a:r>
              <a:rPr lang="it-IT" altLang="sr-Latn-RS" sz="1400">
                <a:latin typeface="Arial" pitchFamily="34" charset="0"/>
              </a:rPr>
              <a:t>ogon treba smjestiti u proizvodnu zonu prema prostornom planu ili na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mikrolokaciji gdje je to dozvoljeno prostornim planom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l</a:t>
            </a:r>
            <a:r>
              <a:rPr lang="it-IT" altLang="sr-Latn-RS" sz="1400">
                <a:latin typeface="Arial" pitchFamily="34" charset="0"/>
              </a:rPr>
              <a:t>okacija mora biti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pogodna za planiranu djelatnost, a što je važno da ne zahtijeva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veća ulaganja u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komunalnu i prometnu infrastrukturu.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51206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5.5.  LOKACIJA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3429D80-9391-42AB-8358-59E1830A6069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35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2229" name="TextBox 4"/>
          <p:cNvSpPr txBox="1">
            <a:spLocks noChangeArrowheads="1"/>
          </p:cNvSpPr>
          <p:nvPr/>
        </p:nvSpPr>
        <p:spPr bwMode="auto">
          <a:xfrm>
            <a:off x="250825" y="1557338"/>
            <a:ext cx="8367713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djelatnost ovog programa nema jačih negativnih utjecaja na okoliš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objekt i sve aktivnosti u njemu biti će usklađeni sa svim zakonskim propisima za takvu vrstu objekata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higijenske mjere, mjere zaštite na radu i protupožarne mjere će se provoditi prema zakonskim odredbama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otpadne kanalizacijske vode skupljat će se u vodonepropusnoj septičkoj jami sa pročišćivačem; krupni i drugi komunalni otpad odvozit će komunalna tvrtka; eventualni ostatci inoxa prodavat će se sirovini dalje na reciklažu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drugih potencijalnih opasnosti za zagađenje okoliša u ovom programu nema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  <p:sp>
        <p:nvSpPr>
          <p:cNvPr id="52230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5.6.  ZAŠTITA I UTJECAJ NA OKOLIŠ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2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2358BBF4-1F91-43F8-9B3C-42DA701C18AF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36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3253" name="TextBox 4"/>
          <p:cNvSpPr txBox="1">
            <a:spLocks noChangeArrowheads="1"/>
          </p:cNvSpPr>
          <p:nvPr/>
        </p:nvSpPr>
        <p:spPr bwMode="auto">
          <a:xfrm>
            <a:off x="109538" y="1628775"/>
            <a:ext cx="8366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</a:t>
            </a:r>
            <a:r>
              <a:rPr lang="hr-HR" altLang="sr-Latn-RS" sz="1400">
                <a:latin typeface="Arial" pitchFamily="34" charset="0"/>
              </a:rPr>
              <a:t>t</a:t>
            </a:r>
            <a:r>
              <a:rPr lang="it-IT" altLang="sr-Latn-RS" sz="1400">
                <a:latin typeface="Arial" pitchFamily="34" charset="0"/>
              </a:rPr>
              <a:t>ip objekta je proizvodni pogon čvrste gradnje, sa svom potrebnom opremom i postrojenjima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proizvodni pogon biti će površine 90 m2, od toga 40 m2 pogon za izradu vijaka,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a radiona za izradu čeličnih ograda 40 m2, 10 m2 mali ured i WC.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svi prostori će biti klimatizirani i usklađeni sa visokim standardima zaštite na radu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53254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5.7.  TEHNIČKO-TEHNOLOŠKI PRIKAZ INVESTICIJE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B84DED13-39E8-4899-8D99-11B0A5A2DBE4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37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5.8.  PREDRAČUNSKA VRIJEDNOST INVESTICIJE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4278" name="TextBox 5"/>
          <p:cNvSpPr txBox="1">
            <a:spLocks noChangeArrowheads="1"/>
          </p:cNvSpPr>
          <p:nvPr/>
        </p:nvSpPr>
        <p:spPr bwMode="auto">
          <a:xfrm>
            <a:off x="122238" y="1477963"/>
            <a:ext cx="836612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sve potrebne dozvole osigurat će investitor prije početka same gradnje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vrijednost zemljišta se procjenjuje na cca 292 kn/m2 odnosno 117.000,00 kn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gradnja objekta bi iznosila cca 3.300 kn/m2, odnosno za površinu od 90 m2 300.000,00 kn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postrojenje za izradu koštalo bi cca 300.000,00 kn, a bravarska i ostala oprema još dodatnih  160.000,00 kn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potrebna inicijalna obrtna sredstva iznose 20.000,00 kn (potrošni materijal i sl.)</a:t>
            </a:r>
          </a:p>
          <a:p>
            <a:pPr eaLnBrk="1" hangingPunct="1"/>
            <a:endParaRPr lang="hr-BA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ukupna predračunska vrijednost iznosi 930.000,00 kn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52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C3947E3C-5C3E-4561-B45A-20443024B626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38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258763" y="1341438"/>
            <a:ext cx="8367712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BA" altLang="sr-Latn-RS" sz="1400">
                <a:latin typeface="Arial" pitchFamily="34" charset="0"/>
              </a:rPr>
              <a:t>- v</a:t>
            </a:r>
            <a:r>
              <a:rPr lang="it-IT" altLang="sr-Latn-RS" sz="1400">
                <a:latin typeface="Arial" pitchFamily="34" charset="0"/>
              </a:rPr>
              <a:t>lastitim sredstvima u iznosu od 117.000,00 kn investitor će osigurati zemljište sa dozvolama za gradnju</a:t>
            </a:r>
            <a:endParaRPr lang="hr-BA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p</a:t>
            </a:r>
            <a:r>
              <a:rPr lang="it-IT" altLang="sr-Latn-RS" sz="1400">
                <a:latin typeface="Arial" pitchFamily="34" charset="0"/>
              </a:rPr>
              <a:t>ored toga, investitor planira koristiti kreditna sredstva jednog od poticajnih državnih programa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(preko neke od poslovnih banaka ili izravno od HBOR-a) uz slijedeće uvjete: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	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</a:t>
            </a:r>
            <a:r>
              <a:rPr lang="it-IT" altLang="sr-Latn-RS" sz="1400">
                <a:latin typeface="Arial" pitchFamily="34" charset="0"/>
              </a:rPr>
              <a:t>-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rok otplate 9 godina uz jednu dodatnu godinu počeka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</a:t>
            </a:r>
            <a:r>
              <a:rPr lang="it-IT" altLang="sr-Latn-RS" sz="1400">
                <a:latin typeface="Arial" pitchFamily="34" charset="0"/>
              </a:rPr>
              <a:t>- otplata u jednakim tromjesečnim ratama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</a:t>
            </a:r>
            <a:r>
              <a:rPr lang="it-IT" altLang="sr-Latn-RS" sz="1400">
                <a:latin typeface="Arial" pitchFamily="34" charset="0"/>
              </a:rPr>
              <a:t>- kamatna stopa 6% godišnje, promjenjiva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</a:t>
            </a:r>
            <a:r>
              <a:rPr lang="it-IT" altLang="sr-Latn-RS" sz="1400">
                <a:latin typeface="Arial" pitchFamily="34" charset="0"/>
              </a:rPr>
              <a:t>- najveća ukupna godišnja obveza po kreditu u drugoj godini vijeka projekta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  </a:t>
            </a:r>
            <a:r>
              <a:rPr lang="it-IT" altLang="sr-Latn-RS" sz="1400">
                <a:latin typeface="Arial" pitchFamily="34" charset="0"/>
              </a:rPr>
              <a:t>(dakle nakon isteka počeka)</a:t>
            </a:r>
            <a:r>
              <a:rPr lang="hr-BA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iznosila bi cca 131.514,00 kn,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               </a:t>
            </a:r>
            <a:r>
              <a:rPr lang="it-IT" altLang="sr-Latn-RS" sz="1400">
                <a:latin typeface="Arial" pitchFamily="34" charset="0"/>
              </a:rPr>
              <a:t>a obveza samo po osnovi kamate cca 44.850,00 kn</a:t>
            </a:r>
          </a:p>
        </p:txBody>
      </p:sp>
      <p:sp>
        <p:nvSpPr>
          <p:cNvPr id="55302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5.9.  IZVORI FINANCIRANJA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63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B4FEE19B-3D29-4446-841E-2F07D3B2F453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39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6325" name="TextBox 4"/>
          <p:cNvSpPr txBox="1">
            <a:spLocks noChangeArrowheads="1"/>
          </p:cNvSpPr>
          <p:nvPr/>
        </p:nvSpPr>
        <p:spPr bwMode="auto">
          <a:xfrm>
            <a:off x="250825" y="1628775"/>
            <a:ext cx="83677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- z</a:t>
            </a:r>
            <a:r>
              <a:rPr lang="it-IT" altLang="sr-Latn-RS" sz="1400">
                <a:latin typeface="Arial" pitchFamily="34" charset="0"/>
              </a:rPr>
              <a:t>a nesmetano odvijanje proizvodnje planira se zaposliti 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8 djelatnika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(direktor, 2 bravara, administrator i 4 pomoćna radnika</a:t>
            </a:r>
            <a:r>
              <a:rPr lang="hr-HR" altLang="sr-Latn-RS" sz="1400">
                <a:latin typeface="Arial" pitchFamily="34" charset="0"/>
              </a:rPr>
              <a:t>)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p</a:t>
            </a:r>
            <a:r>
              <a:rPr lang="it-IT" altLang="sr-Latn-RS" sz="1400">
                <a:latin typeface="Arial" pitchFamily="34" charset="0"/>
              </a:rPr>
              <a:t>redviđena prosječna mjesečna bruto plaća po radniku je 5.000,00 kn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 ili godišnje za svih 8 radnika ukupno: 480.000,00 kn</a:t>
            </a:r>
            <a:endParaRPr lang="hr-BA" altLang="sr-Latn-RS" sz="1400">
              <a:latin typeface="Arial" pitchFamily="34" charset="0"/>
            </a:endParaRPr>
          </a:p>
        </p:txBody>
      </p:sp>
      <p:sp>
        <p:nvSpPr>
          <p:cNvPr id="56326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5.10.  TROŠKOVI DJELATNIKA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9010650" cy="1143000"/>
          </a:xfrm>
        </p:spPr>
        <p:txBody>
          <a:bodyPr/>
          <a:lstStyle/>
          <a:p>
            <a:r>
              <a:rPr lang="hr-HR" altLang="sr-Latn-RS" sz="2800" smtClean="0">
                <a:solidFill>
                  <a:schemeClr val="tx1"/>
                </a:solidFill>
                <a:cs typeface="Aharoni" pitchFamily="2" charset="-79"/>
              </a:rPr>
              <a:t>1. KAPITALNA ULAGANJA </a:t>
            </a:r>
            <a:br>
              <a:rPr lang="hr-HR" altLang="sr-Latn-RS" sz="2800" smtClean="0">
                <a:solidFill>
                  <a:schemeClr val="tx1"/>
                </a:solidFill>
                <a:cs typeface="Aharoni" pitchFamily="2" charset="-79"/>
              </a:rPr>
            </a:br>
            <a:r>
              <a:rPr lang="hr-HR" altLang="sr-Latn-RS" sz="2800" smtClean="0">
                <a:solidFill>
                  <a:schemeClr val="tx1"/>
                </a:solidFill>
                <a:cs typeface="Aharoni" pitchFamily="2" charset="-79"/>
              </a:rPr>
              <a:t>- </a:t>
            </a:r>
            <a:r>
              <a:rPr lang="hr-HR" altLang="sr-Latn-RS" sz="2000" smtClean="0">
                <a:solidFill>
                  <a:schemeClr val="tx1"/>
                </a:solidFill>
                <a:cs typeface="Aharoni" pitchFamily="2" charset="-79"/>
              </a:rPr>
              <a:t>svrha, proces i klasifikacija</a:t>
            </a:r>
            <a:endParaRPr lang="en-US" altLang="sr-Latn-RS" sz="2000" smtClean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EACB8A8D-ED97-4885-8425-41E68CC080ED}" type="slidenum">
              <a:rPr lang="en-US" altLang="sr-Latn-RS">
                <a:latin typeface="Arial" pitchFamily="34" charset="0"/>
              </a:rPr>
              <a:pPr eaLnBrk="1" hangingPunct="1"/>
              <a:t>4</a:t>
            </a:fld>
            <a:endParaRPr lang="en-US" altLang="sr-Latn-RS">
              <a:latin typeface="Arial" pitchFamily="34" charset="0"/>
            </a:endParaRP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04775" y="1844675"/>
            <a:ext cx="649287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 b="1">
                <a:latin typeface="Arial" pitchFamily="34" charset="0"/>
                <a:cs typeface="Utsaah" pitchFamily="34" charset="0"/>
              </a:rPr>
              <a:t>ODLUKE TVRTKE</a:t>
            </a:r>
            <a:endParaRPr lang="hr-HR" altLang="sr-Latn-RS" sz="1400" b="1">
              <a:latin typeface="Arial" pitchFamily="34" charset="0"/>
              <a:cs typeface="Utsaah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m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e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đu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najva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ž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nijim odlukama su odluke iz domene planiranja kapitalnih ulaganja 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  <a:cs typeface="Aharoni" pitchFamily="2" charset="-79"/>
              </a:rPr>
              <a:t>utje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č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u na kreiranje vrijednosti tvrtke</a:t>
            </a:r>
          </a:p>
          <a:p>
            <a:pPr eaLnBrk="1" hangingPunct="1"/>
            <a:endParaRPr lang="hr-HR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  <a:cs typeface="Aharoni" pitchFamily="2" charset="-79"/>
              </a:rPr>
              <a:t>VRIJEDNOST TVRTKE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 </a:t>
            </a:r>
            <a:endParaRPr lang="hr-HR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-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zbroj vrijednosti teku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ć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ih investicijskih projekata i onih planiranih</a:t>
            </a:r>
            <a:endParaRPr lang="hr-HR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-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efikasnost procesa investicijskih ulaganja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=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vrijednost dionica tvrtke</a:t>
            </a:r>
            <a:endParaRPr lang="hr-HR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endParaRPr lang="hr-HR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r>
              <a:rPr lang="en-US" altLang="sr-Latn-RS" sz="1400" b="1">
                <a:latin typeface="Arial" pitchFamily="34" charset="0"/>
                <a:cs typeface="Aharoni" pitchFamily="2" charset="-79"/>
              </a:rPr>
              <a:t>CIJENA DIONICA TVRTKE</a:t>
            </a:r>
            <a:endParaRPr lang="en-US" altLang="sr-Latn-RS" sz="1400">
              <a:latin typeface="Arial" pitchFamily="34" charset="0"/>
              <a:cs typeface="Aharoni" pitchFamily="2" charset="-79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 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KATEGORIJE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:  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 1.  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NOMINALNA CIJENA DIONICA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  <a:cs typeface="Aharoni" pitchFamily="2" charset="-79"/>
              </a:rPr>
              <a:t>                           2.  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KNJIGOVODSTVENA CIJENA DIONICA</a:t>
            </a:r>
          </a:p>
          <a:p>
            <a:pPr eaLnBrk="1" hangingPunct="1"/>
            <a:r>
              <a:rPr lang="en-US" altLang="sr-Latn-RS" sz="1400">
                <a:latin typeface="Arial" pitchFamily="34" charset="0"/>
                <a:cs typeface="Aharoni" pitchFamily="2" charset="-79"/>
              </a:rPr>
              <a:t>	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 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 </a:t>
            </a:r>
            <a:r>
              <a:rPr lang="hr-HR" altLang="sr-Latn-RS" sz="1400">
                <a:latin typeface="Arial" pitchFamily="34" charset="0"/>
                <a:cs typeface="Aharoni" pitchFamily="2" charset="-79"/>
              </a:rPr>
              <a:t>     3.   </a:t>
            </a:r>
            <a:r>
              <a:rPr lang="en-US" altLang="sr-Latn-RS" sz="1400">
                <a:latin typeface="Arial" pitchFamily="34" charset="0"/>
                <a:cs typeface="Aharoni" pitchFamily="2" charset="-79"/>
              </a:rPr>
              <a:t>TRŽIŠNA CIJENA DIONICA</a:t>
            </a:r>
          </a:p>
          <a:p>
            <a:pPr eaLnBrk="1" hangingPunct="1"/>
            <a:endParaRPr lang="en-US" altLang="sr-Latn-RS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73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A8F08C72-DF9C-4918-AA4B-35B6562171A8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40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7349" name="TextBox 4"/>
          <p:cNvSpPr txBox="1">
            <a:spLocks noChangeArrowheads="1"/>
          </p:cNvSpPr>
          <p:nvPr/>
        </p:nvSpPr>
        <p:spPr bwMode="auto">
          <a:xfrm>
            <a:off x="250825" y="1484313"/>
            <a:ext cx="836771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- u</a:t>
            </a:r>
            <a:r>
              <a:rPr lang="it-IT" altLang="sr-Latn-RS" sz="1400">
                <a:latin typeface="Arial" pitchFamily="34" charset="0"/>
              </a:rPr>
              <a:t>kupan prihod projekta temelji se na očekivanoj prodaji 9.000 kg inox materijala odnosno proizvoda </a:t>
            </a:r>
            <a:r>
              <a:rPr lang="hr-HR" altLang="sr-Latn-RS" sz="1400">
                <a:latin typeface="Arial" pitchFamily="34" charset="0"/>
              </a:rPr>
              <a:t>          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(ograda, vijaka i drugo) po cijeni od 115 kn/kg, što je</a:t>
            </a:r>
            <a:r>
              <a:rPr lang="it-IT" altLang="sr-Latn-RS" sz="1400" b="1">
                <a:latin typeface="Arial" pitchFamily="34" charset="0"/>
              </a:rPr>
              <a:t> </a:t>
            </a:r>
            <a:r>
              <a:rPr lang="it-IT" altLang="sr-Latn-RS" sz="1400">
                <a:latin typeface="Arial" pitchFamily="34" charset="0"/>
              </a:rPr>
              <a:t>ukupno</a:t>
            </a:r>
            <a:r>
              <a:rPr lang="hr-BA" altLang="sr-Latn-RS" sz="1400">
                <a:latin typeface="Arial" pitchFamily="34" charset="0"/>
              </a:rPr>
              <a:t> godišnji prihod od 1.035.000,00 kn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- treba napomenuti da se kalkuliralo sa prosječnih 70% mogućih kapaciteta, iz razloga potrebe uhodavanja  </a:t>
            </a:r>
          </a:p>
          <a:p>
            <a:pPr eaLnBrk="1" hangingPunct="1"/>
            <a:r>
              <a:rPr lang="hr-BA" altLang="sr-Latn-RS" sz="1400">
                <a:latin typeface="Arial" pitchFamily="34" charset="0"/>
              </a:rPr>
              <a:t>  proizvodnje ali i ispitivanju prodajnog tržišta, obzirom na konkurenciju</a:t>
            </a:r>
          </a:p>
        </p:txBody>
      </p:sp>
      <p:sp>
        <p:nvSpPr>
          <p:cNvPr id="57350" name="TextBox 5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5.11.  FORMIRANJE UKUPNOG PRIHODA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56C5D7FA-5E12-4CC9-AA95-85F8EB55DAD4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41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5.12.  RAČUN DOBITI I GUBITAKA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179388" y="1700213"/>
            <a:ext cx="836771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- u</a:t>
            </a:r>
            <a:r>
              <a:rPr lang="it-IT" altLang="sr-Latn-RS" sz="1400">
                <a:latin typeface="Arial" pitchFamily="34" charset="0"/>
              </a:rPr>
              <a:t>kupan prihod:                           </a:t>
            </a:r>
            <a:r>
              <a:rPr lang="hr-BA" altLang="sr-Latn-RS" sz="1400">
                <a:latin typeface="Arial" pitchFamily="34" charset="0"/>
              </a:rPr>
              <a:t>    </a:t>
            </a:r>
            <a:r>
              <a:rPr lang="it-IT" altLang="sr-Latn-RS" sz="1400">
                <a:latin typeface="Arial" pitchFamily="34" charset="0"/>
              </a:rPr>
              <a:t>  </a:t>
            </a:r>
            <a:r>
              <a:rPr lang="hr-HR" altLang="sr-Latn-RS" sz="1400">
                <a:latin typeface="Arial" pitchFamily="34" charset="0"/>
              </a:rPr>
              <a:t>           </a:t>
            </a:r>
            <a:r>
              <a:rPr lang="it-IT" altLang="sr-Latn-RS" sz="1400">
                <a:latin typeface="Arial" pitchFamily="34" charset="0"/>
              </a:rPr>
              <a:t>  1.035.000,00 kn 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t</a:t>
            </a:r>
            <a:r>
              <a:rPr lang="it-IT" altLang="sr-Latn-RS" sz="1400">
                <a:latin typeface="Arial" pitchFamily="34" charset="0"/>
              </a:rPr>
              <a:t>rošak plaća                                   </a:t>
            </a:r>
            <a:r>
              <a:rPr lang="hr-BA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   </a:t>
            </a:r>
            <a:r>
              <a:rPr lang="hr-HR" altLang="sr-Latn-RS" sz="1400">
                <a:latin typeface="Arial" pitchFamily="34" charset="0"/>
              </a:rPr>
              <a:t>             </a:t>
            </a:r>
            <a:r>
              <a:rPr lang="it-IT" altLang="sr-Latn-RS" sz="1400">
                <a:latin typeface="Arial" pitchFamily="34" charset="0"/>
              </a:rPr>
              <a:t>   480.000,00 kn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</a:t>
            </a:r>
            <a:r>
              <a:rPr lang="it-IT" altLang="sr-Latn-RS" sz="1400">
                <a:latin typeface="Arial" pitchFamily="34" charset="0"/>
              </a:rPr>
              <a:t>MT i NMT troškovi                                </a:t>
            </a:r>
            <a:r>
              <a:rPr lang="hr-HR" altLang="sr-Latn-RS" sz="1400">
                <a:latin typeface="Arial" pitchFamily="34" charset="0"/>
              </a:rPr>
              <a:t>    </a:t>
            </a:r>
            <a:r>
              <a:rPr lang="it-IT" altLang="sr-Latn-RS" sz="1400">
                <a:latin typeface="Arial" pitchFamily="34" charset="0"/>
              </a:rPr>
              <a:t>  </a:t>
            </a:r>
            <a:r>
              <a:rPr lang="hr-HR" altLang="sr-Latn-RS" sz="1400">
                <a:latin typeface="Arial" pitchFamily="34" charset="0"/>
              </a:rPr>
              <a:t>      </a:t>
            </a:r>
            <a:r>
              <a:rPr lang="it-IT" altLang="sr-Latn-RS" sz="1400">
                <a:latin typeface="Arial" pitchFamily="34" charset="0"/>
              </a:rPr>
              <a:t>403.500</a:t>
            </a:r>
            <a:r>
              <a:rPr lang="it-IT" altLang="sr-Latn-RS" sz="1400" b="1">
                <a:latin typeface="Arial" pitchFamily="34" charset="0"/>
              </a:rPr>
              <a:t>,</a:t>
            </a:r>
            <a:r>
              <a:rPr lang="it-IT" altLang="sr-Latn-RS" sz="1400">
                <a:latin typeface="Arial" pitchFamily="34" charset="0"/>
              </a:rPr>
              <a:t>00 kn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k</a:t>
            </a:r>
            <a:r>
              <a:rPr lang="it-IT" altLang="sr-Latn-RS" sz="1400">
                <a:latin typeface="Arial" pitchFamily="34" charset="0"/>
              </a:rPr>
              <a:t>reditne obveze (po isteku počeka)    </a:t>
            </a:r>
            <a:r>
              <a:rPr lang="hr-BA" altLang="sr-Latn-RS" sz="1400">
                <a:latin typeface="Arial" pitchFamily="34" charset="0"/>
              </a:rPr>
              <a:t>          </a:t>
            </a:r>
            <a:r>
              <a:rPr lang="it-IT" altLang="sr-Latn-RS" sz="1400">
                <a:latin typeface="Arial" pitchFamily="34" charset="0"/>
              </a:rPr>
              <a:t>131.514,00 kn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u</a:t>
            </a:r>
            <a:r>
              <a:rPr lang="it-IT" altLang="sr-Latn-RS" sz="1400">
                <a:latin typeface="Arial" pitchFamily="34" charset="0"/>
              </a:rPr>
              <a:t>kupno troškovi:                          </a:t>
            </a:r>
            <a:r>
              <a:rPr lang="hr-BA" altLang="sr-Latn-RS" sz="1400">
                <a:latin typeface="Arial" pitchFamily="34" charset="0"/>
              </a:rPr>
              <a:t>     </a:t>
            </a:r>
            <a:r>
              <a:rPr lang="it-IT" altLang="sr-Latn-RS" sz="1400">
                <a:latin typeface="Arial" pitchFamily="34" charset="0"/>
              </a:rPr>
              <a:t>  </a:t>
            </a:r>
            <a:r>
              <a:rPr lang="hr-HR" altLang="sr-Latn-RS" sz="1400">
                <a:latin typeface="Arial" pitchFamily="34" charset="0"/>
              </a:rPr>
              <a:t>           </a:t>
            </a:r>
            <a:r>
              <a:rPr lang="it-IT" altLang="sr-Latn-RS" sz="1400">
                <a:latin typeface="Arial" pitchFamily="34" charset="0"/>
              </a:rPr>
              <a:t>1.015.014,00 kn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r</a:t>
            </a:r>
            <a:r>
              <a:rPr lang="it-IT" altLang="sr-Latn-RS" sz="1400">
                <a:latin typeface="Arial" pitchFamily="34" charset="0"/>
              </a:rPr>
              <a:t>azlika primitaka i izdataka:     </a:t>
            </a:r>
            <a:r>
              <a:rPr lang="hr-BA" altLang="sr-Latn-RS" sz="1400">
                <a:latin typeface="Arial" pitchFamily="34" charset="0"/>
              </a:rPr>
              <a:t>        </a:t>
            </a:r>
            <a:r>
              <a:rPr lang="it-IT" altLang="sr-Latn-RS" sz="1400">
                <a:latin typeface="Arial" pitchFamily="34" charset="0"/>
              </a:rPr>
              <a:t>        </a:t>
            </a:r>
            <a:r>
              <a:rPr lang="hr-HR" altLang="sr-Latn-RS" sz="1400">
                <a:latin typeface="Arial" pitchFamily="34" charset="0"/>
              </a:rPr>
              <a:t>          </a:t>
            </a:r>
            <a:r>
              <a:rPr lang="it-IT" altLang="sr-Latn-RS" sz="1400">
                <a:latin typeface="Arial" pitchFamily="34" charset="0"/>
              </a:rPr>
              <a:t>19.986,00 kn</a:t>
            </a:r>
          </a:p>
          <a:p>
            <a:pPr eaLnBrk="1" hangingPunct="1"/>
            <a:r>
              <a:rPr lang="it-IT" altLang="sr-Latn-RS" sz="1400">
                <a:latin typeface="Arial" pitchFamily="34" charset="0"/>
              </a:rPr>
              <a:t> 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p</a:t>
            </a:r>
            <a:r>
              <a:rPr lang="it-IT" altLang="sr-Latn-RS" sz="1400">
                <a:latin typeface="Arial" pitchFamily="34" charset="0"/>
              </a:rPr>
              <a:t>eriod povrata ulaganja bio bi tijekom osme godine vijeka projekta,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</a:t>
            </a:r>
            <a:r>
              <a:rPr lang="it-IT" altLang="sr-Latn-RS" sz="1400">
                <a:latin typeface="Arial" pitchFamily="34" charset="0"/>
              </a:rPr>
              <a:t>a interna stopa rentabilnosti negdje oko 12% godišnje.</a:t>
            </a: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m</a:t>
            </a:r>
            <a:r>
              <a:rPr lang="it-IT" altLang="sr-Latn-RS" sz="1400">
                <a:latin typeface="Arial" pitchFamily="34" charset="0"/>
              </a:rPr>
              <a:t>ogućnost povećanja kapciteta proizvodnje i prodaje rezultirati će i još boljim financijskim pokazateljima</a:t>
            </a:r>
            <a:endParaRPr lang="hr-HR" altLang="sr-Latn-RS" sz="140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93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6811993-DA13-4E18-B18F-D8FEE8BB6C0E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42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9397" name="TextBox 4"/>
          <p:cNvSpPr txBox="1">
            <a:spLocks noChangeArrowheads="1"/>
          </p:cNvSpPr>
          <p:nvPr/>
        </p:nvSpPr>
        <p:spPr bwMode="auto">
          <a:xfrm>
            <a:off x="0" y="260350"/>
            <a:ext cx="8999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r-HR" altLang="sr-Latn-RS" sz="2000">
                <a:latin typeface="Arial" pitchFamily="34" charset="0"/>
                <a:cs typeface="Aharoni" pitchFamily="2" charset="-79"/>
              </a:rPr>
              <a:t>5.13.  ZAKLJUČNA OCJENA</a:t>
            </a:r>
            <a:endParaRPr lang="en-US" altLang="sr-Latn-RS" sz="200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174625" y="1700213"/>
            <a:ext cx="8650288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>
                <a:latin typeface="Arial" pitchFamily="34" charset="0"/>
              </a:rPr>
              <a:t>N</a:t>
            </a:r>
            <a:r>
              <a:rPr lang="it-IT" altLang="sr-Latn-RS" sz="1400">
                <a:latin typeface="Arial" pitchFamily="34" charset="0"/>
              </a:rPr>
              <a:t>a temelju iznjetoga valja zaključiti: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</a:t>
            </a:r>
            <a:r>
              <a:rPr lang="it-IT" altLang="sr-Latn-RS" sz="1400">
                <a:latin typeface="Arial" pitchFamily="34" charset="0"/>
              </a:rPr>
              <a:t>poticanje proizvodnje od ključnog je značaja za gospodarstvo općine Starigrad</a:t>
            </a: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hr-HR" altLang="sr-Latn-RS" sz="1400">
                <a:latin typeface="Arial" pitchFamily="34" charset="0"/>
              </a:rPr>
              <a:t> </a:t>
            </a:r>
            <a:r>
              <a:rPr lang="it-IT" altLang="sr-Latn-RS" sz="1400">
                <a:latin typeface="Arial" pitchFamily="34" charset="0"/>
              </a:rPr>
              <a:t>projektom se zapošljava 8 djelatnika, te je on društveno koristan</a:t>
            </a: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</a:t>
            </a:r>
            <a:r>
              <a:rPr lang="it-IT" altLang="sr-Latn-RS" sz="1400">
                <a:latin typeface="Arial" pitchFamily="34" charset="0"/>
              </a:rPr>
              <a:t>investicija je r</a:t>
            </a:r>
            <a:r>
              <a:rPr lang="hr-HR" altLang="sr-Latn-RS" sz="1400">
                <a:latin typeface="Arial" pitchFamily="34" charset="0"/>
              </a:rPr>
              <a:t>e</a:t>
            </a:r>
            <a:r>
              <a:rPr lang="it-IT" altLang="sr-Latn-RS" sz="1400">
                <a:latin typeface="Arial" pitchFamily="34" charset="0"/>
              </a:rPr>
              <a:t>alno planirana kako u inputima tako i u izlaznim veličinama</a:t>
            </a: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r>
              <a:rPr lang="hr-HR" altLang="sr-Latn-RS" sz="1400">
                <a:latin typeface="Arial" pitchFamily="34" charset="0"/>
              </a:rPr>
              <a:t> a</a:t>
            </a:r>
            <a:r>
              <a:rPr lang="it-IT" altLang="sr-Latn-RS" sz="1400">
                <a:latin typeface="Arial" pitchFamily="34" charset="0"/>
              </a:rPr>
              <a:t>nalizom ekonomsko-financijskih čimbenika poduzetničkog pothvata utvrđeno je da projekt ostvaruje dobit,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  te </a:t>
            </a:r>
            <a:r>
              <a:rPr lang="it-IT" altLang="sr-Latn-RS" sz="1400">
                <a:latin typeface="Arial" pitchFamily="34" charset="0"/>
              </a:rPr>
              <a:t>da će poduzetnik bez problema moći podmirivati obveze prema kreditorima, djelatnicima, dobavljačima i državi</a:t>
            </a:r>
            <a:endParaRPr lang="hr-HR" altLang="sr-Latn-RS" sz="140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- p</a:t>
            </a:r>
            <a:r>
              <a:rPr lang="it-IT" altLang="sr-Latn-RS" sz="1400">
                <a:latin typeface="Arial" pitchFamily="34" charset="0"/>
              </a:rPr>
              <a:t>rojekt ima dostatno rezervi u financijskom dijelu ali i u dijelu širenja kapaciteta u budućnosti.</a:t>
            </a:r>
            <a:endParaRPr lang="hr-HR" altLang="sr-Latn-RS" sz="140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68313" y="-4763"/>
            <a:ext cx="8229600" cy="1143001"/>
          </a:xfrm>
        </p:spPr>
        <p:txBody>
          <a:bodyPr/>
          <a:lstStyle/>
          <a:p>
            <a:pPr eaLnBrk="1" hangingPunct="1"/>
            <a:r>
              <a:rPr lang="hr-HR" altLang="sr-Latn-RS" sz="2000" smtClean="0"/>
              <a:t>PITANJA I ODGOVORI ZA PONAVLJANJE</a:t>
            </a:r>
          </a:p>
        </p:txBody>
      </p:sp>
      <p:sp>
        <p:nvSpPr>
          <p:cNvPr id="604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604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604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0BBF428-B092-45A4-8EEC-1999058E3839}" type="slidenum">
              <a:rPr lang="en-US" altLang="sr-Latn-RS">
                <a:latin typeface="Arial" pitchFamily="34" charset="0"/>
              </a:rPr>
              <a:pPr eaLnBrk="1" hangingPunct="1"/>
              <a:t>43</a:t>
            </a:fld>
            <a:endParaRPr lang="en-US" altLang="sr-Latn-RS">
              <a:latin typeface="Arial" pitchFamily="34" charset="0"/>
            </a:endParaRPr>
          </a:p>
        </p:txBody>
      </p:sp>
      <p:sp>
        <p:nvSpPr>
          <p:cNvPr id="60422" name="TextBox 7"/>
          <p:cNvSpPr txBox="1">
            <a:spLocks noChangeArrowheads="1"/>
          </p:cNvSpPr>
          <p:nvPr/>
        </p:nvSpPr>
        <p:spPr bwMode="auto">
          <a:xfrm>
            <a:off x="395288" y="1125538"/>
            <a:ext cx="8064500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" pitchFamily="34" charset="0"/>
              </a:rPr>
              <a:t>1. </a:t>
            </a:r>
            <a:r>
              <a:rPr lang="en-US" altLang="sr-Latn-RS" sz="1400" b="1">
                <a:latin typeface="Arial" pitchFamily="34" charset="0"/>
              </a:rPr>
              <a:t>Što su kapitalna ulaganja?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Kapitalna ulaganja su relativno veliki izdaci u sadašnjosti za koje se očekuje da će tijekom perioda dužeg od jedne godine generirati gotovinske tijekove u budućnosti.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2. </a:t>
            </a:r>
            <a:r>
              <a:rPr lang="en-US" altLang="sr-Latn-RS" sz="1400" b="1">
                <a:latin typeface="Arial" pitchFamily="34" charset="0"/>
              </a:rPr>
              <a:t>Što čini planiranje kapitalnih ulaganja?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Planiranje kapitalnih ulaganja čine kreiranje, analize i procjene investicijskih projekata, strukturiranje proračuna kapitalnih ulaganja, te kontrola provođenja usvojenih investicijskih projekata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3. </a:t>
            </a:r>
            <a:r>
              <a:rPr lang="en-US" altLang="sr-Latn-RS" sz="1400" b="1">
                <a:latin typeface="Arial" pitchFamily="34" charset="0"/>
              </a:rPr>
              <a:t>Što je neto sadašnja vrijednost projekta</a:t>
            </a:r>
            <a:r>
              <a:rPr lang="hr-HR" altLang="sr-Latn-RS" sz="1400" b="1">
                <a:latin typeface="Arial" pitchFamily="34" charset="0"/>
              </a:rPr>
              <a:t> (metoda za procjenu kapitalnih ulaganja)</a:t>
            </a:r>
            <a:r>
              <a:rPr lang="en-US" altLang="sr-Latn-RS" sz="1400" b="1">
                <a:latin typeface="Arial" pitchFamily="34" charset="0"/>
              </a:rPr>
              <a:t>?</a:t>
            </a:r>
            <a:r>
              <a:rPr lang="en-US" altLang="sr-Latn-RS" sz="1400">
                <a:latin typeface="Arial" pitchFamily="34" charset="0"/>
              </a:rPr>
              <a:t> 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Neto sadašnja vrijednost projekta definira se kao razlika između koristi i troškova projekta koja povećava bogatstvo dioničara, tj. kao višak sadašnje vrijednosti primitaka nad sadašnjom vrijednošću izdataka.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4. </a:t>
            </a:r>
            <a:r>
              <a:rPr lang="en-US" altLang="sr-Latn-RS" sz="1400" b="1">
                <a:latin typeface="Arial" pitchFamily="34" charset="0"/>
              </a:rPr>
              <a:t>Što je interna stopa rentabilnosti</a:t>
            </a:r>
            <a:r>
              <a:rPr lang="hr-HR" altLang="sr-Latn-RS" sz="1400" b="1">
                <a:latin typeface="Arial" pitchFamily="34" charset="0"/>
              </a:rPr>
              <a:t> (metoda za procjenu kapitalnih ulaganja)</a:t>
            </a:r>
            <a:r>
              <a:rPr lang="en-US" altLang="sr-Latn-RS" sz="1400" b="1">
                <a:latin typeface="Arial" pitchFamily="34" charset="0"/>
              </a:rPr>
              <a:t>?</a:t>
            </a:r>
            <a:r>
              <a:rPr lang="en-US" altLang="sr-Latn-RS" sz="1400">
                <a:latin typeface="Arial" pitchFamily="34" charset="0"/>
              </a:rPr>
              <a:t>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Interna stopa rentabilnosti je stopa koja izjednačava sadašnju vrijednost očekivanih izdataka (troškova) sa sadašnjom vrijednošću očekivanih primitaka.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5. </a:t>
            </a:r>
            <a:r>
              <a:rPr lang="en-US" altLang="sr-Latn-RS" sz="1400" b="1">
                <a:latin typeface="Arial" pitchFamily="34" charset="0"/>
              </a:rPr>
              <a:t>Što je indeks profitabilnosti</a:t>
            </a:r>
            <a:r>
              <a:rPr lang="hr-HR" altLang="sr-Latn-RS" sz="1400" b="1">
                <a:latin typeface="Arial" pitchFamily="34" charset="0"/>
              </a:rPr>
              <a:t> (metoda za procjenu kapitalnih ulaganja)</a:t>
            </a:r>
            <a:r>
              <a:rPr lang="en-US" altLang="sr-Latn-RS" sz="1400" b="1">
                <a:latin typeface="Arial" pitchFamily="34" charset="0"/>
              </a:rPr>
              <a:t>? 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Indeks profitabilnosti je omjer sadašnje vrijednosti neto budućih primitaka i inicijalnog uloga.</a:t>
            </a:r>
            <a:endParaRPr lang="hr-HR" altLang="sr-Latn-RS" sz="140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68313" y="-4763"/>
            <a:ext cx="8229600" cy="1143001"/>
          </a:xfrm>
        </p:spPr>
        <p:txBody>
          <a:bodyPr/>
          <a:lstStyle/>
          <a:p>
            <a:pPr eaLnBrk="1" hangingPunct="1"/>
            <a:r>
              <a:rPr lang="hr-HR" altLang="sr-Latn-RS" sz="2000" smtClean="0"/>
              <a:t>PITANJA I ODGOVORI ZA PONAVLJANJE</a:t>
            </a:r>
          </a:p>
        </p:txBody>
      </p:sp>
      <p:sp>
        <p:nvSpPr>
          <p:cNvPr id="614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614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614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F6604398-CADD-4BDA-855D-05CAA1DD4572}" type="slidenum">
              <a:rPr lang="en-US" altLang="sr-Latn-RS">
                <a:latin typeface="Arial" pitchFamily="34" charset="0"/>
              </a:rPr>
              <a:pPr eaLnBrk="1" hangingPunct="1"/>
              <a:t>44</a:t>
            </a:fld>
            <a:endParaRPr lang="en-US" altLang="sr-Latn-RS">
              <a:latin typeface="Arial" pitchFamily="34" charset="0"/>
            </a:endParaRPr>
          </a:p>
        </p:txBody>
      </p:sp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323850" y="1125538"/>
            <a:ext cx="8135938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 sz="1400" b="1">
                <a:latin typeface="Arial" pitchFamily="34" charset="0"/>
              </a:rPr>
              <a:t>6. Definiraj planiranje investicijskih ulaganja.</a:t>
            </a:r>
            <a:r>
              <a:rPr lang="hr-HR" altLang="sr-Latn-RS" sz="1400">
                <a:latin typeface="Arial" pitchFamily="34" charset="0"/>
              </a:rPr>
              <a:t> </a:t>
            </a: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Planiranje investicijskih ulaganja je proces kreiranja, analize i procjene investicijskih projekata, strukturiranja proračuna kapitalnih ulaganja, te kontrole provođenja usvojenih investicijskih projekata.</a:t>
            </a: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7. Što je tržišna utakmica?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Tržišna utakmica predstavlja proces opstanka onih projekata čija će realizacija omogućiti povećanje vrijednosti  tvrtke.</a:t>
            </a: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8. Što je otplatni period?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Otplatni period je razdoblje potrebno da se investicijsko ulaganje pokrije očekivanim pozitivnim gotovinskim tijekovima.</a:t>
            </a: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9. Nabroji barem 4 metode za procjenu kapitalnih ulaganja.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hr-HR" altLang="sr-Latn-RS" sz="1400">
                <a:latin typeface="Arial" pitchFamily="34" charset="0"/>
              </a:rPr>
              <a:t>Metoda perioda povrata, računovodstvena stopa povrata, interna stopa povrata, metoda modificirane interne stope povrata, indeks profitabilnosti, metoda neto sadašnje vrijednosti i metoda diskontiranog perioda povrata.</a:t>
            </a:r>
          </a:p>
          <a:p>
            <a:pPr eaLnBrk="1" hangingPunct="1"/>
            <a:endParaRPr lang="hr-HR" altLang="sr-Latn-RS" sz="1400" b="1">
              <a:latin typeface="Arial" pitchFamily="34" charset="0"/>
            </a:endParaRPr>
          </a:p>
          <a:p>
            <a:pPr eaLnBrk="1" hangingPunct="1"/>
            <a:r>
              <a:rPr lang="hr-HR" altLang="sr-Latn-RS" sz="1400" b="1">
                <a:latin typeface="Arial" pitchFamily="34" charset="0"/>
              </a:rPr>
              <a:t>10. Koje su prednosti metode razdoblja povrata?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 brz povrat uloženog kapitala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 povećana likvidnost projekta (sposobnost poduzeća da pravovremeno podmiruje svakodnevne aktivnosti bez </a:t>
            </a:r>
            <a:r>
              <a:rPr lang="hr-HR" altLang="sr-Latn-RS" sz="1400">
                <a:latin typeface="Arial" pitchFamily="34" charset="0"/>
              </a:rPr>
              <a:t> </a:t>
            </a:r>
            <a:r>
              <a:rPr lang="en-US" altLang="sr-Latn-RS" sz="1400">
                <a:latin typeface="Arial" pitchFamily="34" charset="0"/>
              </a:rPr>
              <a:t>financijskih teškoća )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r>
              <a:rPr lang="en-US" altLang="sr-Latn-RS" sz="1400">
                <a:latin typeface="Arial" pitchFamily="34" charset="0"/>
              </a:rPr>
              <a:t>- relativno jednostavna priprema</a:t>
            </a:r>
            <a:endParaRPr lang="hr-HR" altLang="sr-Latn-RS" sz="140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2000" smtClean="0"/>
              <a:t>LITERATURA</a:t>
            </a:r>
          </a:p>
        </p:txBody>
      </p:sp>
      <p:sp>
        <p:nvSpPr>
          <p:cNvPr id="624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latin typeface="Arial" pitchFamily="34" charset="0"/>
              </a:rPr>
              <a:t>FGAG Split 2014.</a:t>
            </a:r>
            <a:endParaRPr lang="en-US" altLang="sr-Latn-RS">
              <a:latin typeface="Arial" pitchFamily="34" charset="0"/>
            </a:endParaRPr>
          </a:p>
        </p:txBody>
      </p:sp>
      <p:sp>
        <p:nvSpPr>
          <p:cNvPr id="624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624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F9AAAB56-7DD7-4EC4-B373-3D077067B2F8}" type="slidenum">
              <a:rPr lang="en-US" altLang="sr-Latn-RS">
                <a:latin typeface="Arial" pitchFamily="34" charset="0"/>
              </a:rPr>
              <a:pPr eaLnBrk="1" hangingPunct="1"/>
              <a:t>45</a:t>
            </a:fld>
            <a:endParaRPr lang="en-US" altLang="sr-Latn-RS">
              <a:latin typeface="Arial" pitchFamily="34" charset="0"/>
            </a:endParaRPr>
          </a:p>
        </p:txBody>
      </p:sp>
      <p:sp>
        <p:nvSpPr>
          <p:cNvPr id="62470" name="TextBox 7"/>
          <p:cNvSpPr txBox="1">
            <a:spLocks noChangeArrowheads="1"/>
          </p:cNvSpPr>
          <p:nvPr/>
        </p:nvSpPr>
        <p:spPr bwMode="auto">
          <a:xfrm>
            <a:off x="323850" y="1916113"/>
            <a:ext cx="81359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r-Latn-RS" sz="1400">
                <a:latin typeface="Arial" pitchFamily="34" charset="0"/>
              </a:rPr>
              <a:t>Ljiljana Vidučić, Financijski menadžment, Zagreb, 2012., VIII.nepromijenjeno izdanje</a:t>
            </a:r>
            <a:endParaRPr lang="hr-HR" altLang="sr-Latn-RS" sz="1400">
              <a:latin typeface="Arial" pitchFamily="34" charset="0"/>
            </a:endParaRPr>
          </a:p>
          <a:p>
            <a:pPr eaLnBrk="1" hangingPunct="1"/>
            <a:endParaRPr lang="hr-HR" altLang="sr-Latn-RS" sz="1400" u="sng">
              <a:latin typeface="Arial" pitchFamily="34" charset="0"/>
              <a:hlinkClick r:id="rId2"/>
            </a:endParaRPr>
          </a:p>
          <a:p>
            <a:pPr eaLnBrk="1" hangingPunct="1"/>
            <a:r>
              <a:rPr lang="en-US" altLang="sr-Latn-RS" sz="1400" u="sng">
                <a:latin typeface="Arial" pitchFamily="34" charset="0"/>
                <a:hlinkClick r:id="rId2"/>
              </a:rPr>
              <a:t>http://www.opcina-starigrad.hr/HTML/Obrada%20metala.html</a:t>
            </a:r>
            <a:r>
              <a:rPr lang="en-US" altLang="sr-Latn-RS" sz="1400">
                <a:latin typeface="Arial" pitchFamily="34" charset="0"/>
              </a:rPr>
              <a:t>  (12.11.2012.)</a:t>
            </a:r>
            <a:endParaRPr lang="hr-HR" altLang="sr-Latn-RS" sz="140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FGAG Split 2014.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Planiranje graditeljskih investicija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54B6B-CDD3-4254-A12B-6D7E00C673FA}" type="slidenum">
              <a:rPr lang="hr-HR" smtClean="0"/>
              <a:pPr>
                <a:defRPr/>
              </a:pPr>
              <a:t>46</a:t>
            </a:fld>
            <a:endParaRPr lang="hr-H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74663" y="2565400"/>
            <a:ext cx="82296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r-HR" altLang="sr-Latn-R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HVALA NA PAŽNJI 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hr-HR" altLang="sr-Latn-RS" sz="3200" b="1" u="sng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2" t="17200" r="15152" b="69284"/>
          <a:stretch>
            <a:fillRect/>
          </a:stretch>
        </p:blipFill>
        <p:spPr bwMode="auto">
          <a:xfrm>
            <a:off x="179388" y="188913"/>
            <a:ext cx="87852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074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1985ACEB-BF07-4EF2-92B6-AA96AFEE5509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5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775" y="620713"/>
            <a:ext cx="8174038" cy="51085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Arial" pitchFamily="34" charset="0"/>
              </a:rPr>
              <a:t>KAPITALNA ULAGANJA</a:t>
            </a:r>
            <a:endParaRPr lang="hr-HR" sz="1400" b="1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Ulaganja</a:t>
            </a:r>
            <a:r>
              <a:rPr lang="en-US" sz="1400" dirty="0">
                <a:latin typeface="Arial" pitchFamily="34" charset="0"/>
              </a:rPr>
              <a:t> u </a:t>
            </a:r>
            <a:r>
              <a:rPr lang="en-US" sz="1400" dirty="0" err="1">
                <a:latin typeface="Arial" pitchFamily="34" charset="0"/>
              </a:rPr>
              <a:t>materijalnu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imovinu</a:t>
            </a:r>
            <a:r>
              <a:rPr lang="en-US" sz="1400" dirty="0">
                <a:latin typeface="Arial" pitchFamily="34" charset="0"/>
              </a:rPr>
              <a:t> :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zgrade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zemljišta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proizvodne</a:t>
            </a:r>
            <a:r>
              <a:rPr lang="en-US" sz="1400" dirty="0">
                <a:latin typeface="Arial" pitchFamily="34" charset="0"/>
              </a:rPr>
              <a:t> hale, </a:t>
            </a:r>
            <a:r>
              <a:rPr lang="en-US" sz="1400" dirty="0" err="1">
                <a:latin typeface="Arial" pitchFamily="34" charset="0"/>
              </a:rPr>
              <a:t>oprema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zalihe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distribucijski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sustavi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uvođenje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novog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proizvoda</a:t>
            </a:r>
            <a:r>
              <a:rPr lang="en-US" sz="1400" dirty="0">
                <a:latin typeface="Arial" pitchFamily="34" charset="0"/>
              </a:rPr>
              <a:t>...</a:t>
            </a: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Ulaganja</a:t>
            </a:r>
            <a:r>
              <a:rPr lang="en-US" sz="1400" dirty="0">
                <a:latin typeface="Arial" pitchFamily="34" charset="0"/>
              </a:rPr>
              <a:t> u </a:t>
            </a:r>
            <a:r>
              <a:rPr lang="en-US" sz="1400" dirty="0" err="1">
                <a:latin typeface="Arial" pitchFamily="34" charset="0"/>
              </a:rPr>
              <a:t>nematerijalnu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imovinu</a:t>
            </a:r>
            <a:r>
              <a:rPr lang="en-US" sz="1400" dirty="0">
                <a:latin typeface="Arial" pitchFamily="34" charset="0"/>
              </a:rPr>
              <a:t> :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marketinški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projekti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obuka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edukacija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zaposlenika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patenti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istraživanja</a:t>
            </a:r>
            <a:r>
              <a:rPr lang="hr-HR" sz="1400" dirty="0">
                <a:latin typeface="Arial" pitchFamily="34" charset="0"/>
              </a:rPr>
              <a:t>,</a:t>
            </a:r>
            <a:r>
              <a:rPr lang="en-US" sz="1400" dirty="0">
                <a:latin typeface="Arial" pitchFamily="34" charset="0"/>
              </a:rPr>
              <a:t>...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 </a:t>
            </a:r>
          </a:p>
          <a:p>
            <a:pPr>
              <a:defRPr/>
            </a:pPr>
            <a:r>
              <a:rPr lang="en-US" sz="1400" b="1" dirty="0">
                <a:latin typeface="Arial" pitchFamily="34" charset="0"/>
              </a:rPr>
              <a:t>PLANIRANJE KAPITALNIH ULAGANJA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kreiranje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analize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procjene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projekata</a:t>
            </a:r>
            <a:r>
              <a:rPr lang="en-US" sz="1400" dirty="0"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strukturiranje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proračuna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kapitalnih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ulaganja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kontrola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provođenja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usvojenih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projekata</a:t>
            </a:r>
            <a:r>
              <a:rPr lang="en-US" sz="1400" dirty="0">
                <a:latin typeface="Arial" pitchFamily="34" charset="0"/>
              </a:rPr>
              <a:t>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b="1" dirty="0">
                <a:latin typeface="Arial" pitchFamily="34" charset="0"/>
              </a:rPr>
              <a:t>INVESTICIJSKI PROJEKTI</a:t>
            </a:r>
          </a:p>
          <a:p>
            <a:pPr>
              <a:defRPr/>
            </a:pP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1.</a:t>
            </a:r>
            <a:r>
              <a:rPr lang="en-US" sz="1400" dirty="0" err="1">
                <a:latin typeface="Arial" pitchFamily="34" charset="0"/>
              </a:rPr>
              <a:t>Projekti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zamjene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2.</a:t>
            </a:r>
            <a:r>
              <a:rPr lang="en-US" sz="1400" dirty="0" err="1">
                <a:latin typeface="Arial" pitchFamily="34" charset="0"/>
              </a:rPr>
              <a:t>Projekti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ekspanzije</a:t>
            </a:r>
            <a:r>
              <a:rPr lang="en-US" sz="1400" dirty="0">
                <a:latin typeface="Arial" pitchFamily="34" charset="0"/>
              </a:rPr>
              <a:t>	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3.</a:t>
            </a:r>
            <a:r>
              <a:rPr lang="en-US" sz="1400" dirty="0" err="1">
                <a:latin typeface="Arial" pitchFamily="34" charset="0"/>
              </a:rPr>
              <a:t>Ostali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projekti</a:t>
            </a:r>
            <a:r>
              <a:rPr lang="en-US" sz="1400" dirty="0">
                <a:latin typeface="Arial" pitchFamily="34" charset="0"/>
              </a:rPr>
              <a:t>( </a:t>
            </a:r>
            <a:r>
              <a:rPr lang="en-US" sz="1400" dirty="0" err="1">
                <a:latin typeface="Arial" pitchFamily="34" charset="0"/>
              </a:rPr>
              <a:t>npr</a:t>
            </a:r>
            <a:r>
              <a:rPr lang="en-US" sz="1400" dirty="0">
                <a:latin typeface="Arial" pitchFamily="34" charset="0"/>
              </a:rPr>
              <a:t>. </a:t>
            </a:r>
            <a:r>
              <a:rPr lang="en-US" sz="1400" dirty="0" err="1">
                <a:latin typeface="Arial" pitchFamily="34" charset="0"/>
              </a:rPr>
              <a:t>ekološki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projekti</a:t>
            </a:r>
            <a:r>
              <a:rPr lang="en-US" sz="1400" dirty="0">
                <a:latin typeface="Arial" pitchFamily="34" charset="0"/>
              </a:rPr>
              <a:t>)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4245BEC5-AEFF-4BC3-B220-1347F15FD4D6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6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1125538"/>
            <a:ext cx="8485187" cy="4892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Arial" pitchFamily="34" charset="0"/>
              </a:rPr>
              <a:t>TRŽIŠNA UTAKMICA</a:t>
            </a:r>
            <a:r>
              <a:rPr lang="en-US" sz="1400" dirty="0">
                <a:latin typeface="Arial" pitchFamily="34" charset="0"/>
              </a:rPr>
              <a:t>-  </a:t>
            </a:r>
            <a:r>
              <a:rPr lang="en-US" sz="1400" dirty="0" err="1">
                <a:latin typeface="Arial" pitchFamily="34" charset="0"/>
              </a:rPr>
              <a:t>opstanak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projekata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čija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će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realizacija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omogućiti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povećanje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vrijednosti</a:t>
            </a:r>
            <a:r>
              <a:rPr lang="en-US" sz="1400" dirty="0">
                <a:latin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</a:rPr>
              <a:t>tvrtke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  </a:t>
            </a:r>
            <a:r>
              <a:rPr lang="en-US" sz="1400" dirty="0">
                <a:latin typeface="Arial" pitchFamily="34" charset="0"/>
              </a:rPr>
              <a:t>&gt;</a:t>
            </a:r>
            <a:r>
              <a:rPr lang="en-US" sz="1400" b="1" dirty="0">
                <a:latin typeface="Arial" pitchFamily="34" charset="0"/>
              </a:rPr>
              <a:t>CILJ 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ostvarivanje</a:t>
            </a:r>
            <a:r>
              <a:rPr lang="en-US" sz="1400" dirty="0">
                <a:latin typeface="Arial" pitchFamily="34" charset="0"/>
              </a:rPr>
              <a:t> EKONOMSKE RENTE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poduzimati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koji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imaju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pozitivnu</a:t>
            </a:r>
            <a:r>
              <a:rPr lang="en-US" sz="1400" dirty="0">
                <a:latin typeface="Arial" pitchFamily="34" charset="0"/>
              </a:rPr>
              <a:t> NETO SADAŠNJU VRIJEDNOST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&gt;</a:t>
            </a:r>
            <a:r>
              <a:rPr lang="en-US" sz="1400" b="1" dirty="0">
                <a:latin typeface="Arial" pitchFamily="34" charset="0"/>
              </a:rPr>
              <a:t>STVARNOST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b="1" dirty="0">
                <a:latin typeface="Arial" pitchFamily="34" charset="0"/>
              </a:rPr>
              <a:t> </a:t>
            </a: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tvrtke</a:t>
            </a:r>
            <a:r>
              <a:rPr lang="en-US" sz="1400" dirty="0">
                <a:latin typeface="Arial" pitchFamily="34" charset="0"/>
              </a:rPr>
              <a:t> ne </a:t>
            </a:r>
            <a:r>
              <a:rPr lang="en-US" sz="1400" dirty="0" err="1">
                <a:latin typeface="Arial" pitchFamily="34" charset="0"/>
              </a:rPr>
              <a:t>usvajaju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sve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raspoložive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prijedloge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koji</a:t>
            </a:r>
            <a:r>
              <a:rPr lang="en-US" sz="1400" dirty="0">
                <a:latin typeface="Arial" pitchFamily="34" charset="0"/>
              </a:rPr>
              <a:t> bi </a:t>
            </a:r>
            <a:r>
              <a:rPr lang="en-US" sz="1400" dirty="0" err="1">
                <a:latin typeface="Arial" pitchFamily="34" charset="0"/>
              </a:rPr>
              <a:t>im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povećali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prihod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 - </a:t>
            </a:r>
            <a:r>
              <a:rPr lang="en-US" sz="1400" dirty="0" err="1">
                <a:latin typeface="Arial" pitchFamily="34" charset="0"/>
              </a:rPr>
              <a:t>tvrtke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provode</a:t>
            </a:r>
            <a:r>
              <a:rPr lang="en-US" sz="1400" dirty="0">
                <a:latin typeface="Arial" pitchFamily="34" charset="0"/>
              </a:rPr>
              <a:t> POLITIKU RACIONALIZIRANJA KAPITALA</a:t>
            </a: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b="1" dirty="0">
                <a:latin typeface="Arial" pitchFamily="34" charset="0"/>
              </a:rPr>
              <a:t>MENADŽMENT POSTAVLJA PITANJA </a:t>
            </a:r>
            <a:endParaRPr lang="hr-HR" sz="1400" b="1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prije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odluke</a:t>
            </a:r>
            <a:r>
              <a:rPr lang="en-US" sz="1400" dirty="0">
                <a:latin typeface="Arial" pitchFamily="34" charset="0"/>
              </a:rPr>
              <a:t> o </a:t>
            </a:r>
            <a:r>
              <a:rPr lang="en-US" sz="1400" dirty="0" err="1">
                <a:latin typeface="Arial" pitchFamily="34" charset="0"/>
              </a:rPr>
              <a:t>provođenju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procjene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kapitalnih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ulaganja</a:t>
            </a:r>
            <a:r>
              <a:rPr lang="en-US" sz="1400" dirty="0">
                <a:latin typeface="Arial" pitchFamily="34" charset="0"/>
              </a:rPr>
              <a:t>:  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1. </a:t>
            </a:r>
            <a:r>
              <a:rPr lang="en-US" sz="1400" dirty="0" err="1">
                <a:latin typeface="Arial" pitchFamily="34" charset="0"/>
              </a:rPr>
              <a:t>postoje</a:t>
            </a:r>
            <a:r>
              <a:rPr lang="en-US" sz="1400" dirty="0">
                <a:latin typeface="Arial" pitchFamily="34" charset="0"/>
              </a:rPr>
              <a:t> li </a:t>
            </a:r>
            <a:r>
              <a:rPr lang="en-US" sz="1400" dirty="0" err="1">
                <a:latin typeface="Arial" pitchFamily="34" charset="0"/>
              </a:rPr>
              <a:t>barijere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ulaska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na</a:t>
            </a:r>
            <a:r>
              <a:rPr lang="en-US" sz="1400" dirty="0">
                <a:latin typeface="Arial" pitchFamily="34" charset="0"/>
              </a:rPr>
              <a:t> novo </a:t>
            </a:r>
            <a:r>
              <a:rPr lang="en-US" sz="1400" dirty="0" err="1">
                <a:latin typeface="Arial" pitchFamily="34" charset="0"/>
              </a:rPr>
              <a:t>tržište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može</a:t>
            </a:r>
            <a:r>
              <a:rPr lang="en-US" sz="1400" dirty="0">
                <a:latin typeface="Arial" pitchFamily="34" charset="0"/>
              </a:rPr>
              <a:t> li ih </a:t>
            </a:r>
            <a:r>
              <a:rPr lang="en-US" sz="1400" dirty="0" err="1">
                <a:latin typeface="Arial" pitchFamily="34" charset="0"/>
              </a:rPr>
              <a:t>poduzeće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prevladati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2. je li </a:t>
            </a:r>
            <a:r>
              <a:rPr lang="en-US" sz="1400" dirty="0" err="1">
                <a:latin typeface="Arial" pitchFamily="34" charset="0"/>
              </a:rPr>
              <a:t>mogućnost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originalna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3. </a:t>
            </a:r>
            <a:r>
              <a:rPr lang="en-US" sz="1400" dirty="0" err="1">
                <a:latin typeface="Arial" pitchFamily="34" charset="0"/>
              </a:rPr>
              <a:t>jesu</a:t>
            </a:r>
            <a:r>
              <a:rPr lang="en-US" sz="1400" dirty="0">
                <a:latin typeface="Arial" pitchFamily="34" charset="0"/>
              </a:rPr>
              <a:t> li </a:t>
            </a:r>
            <a:r>
              <a:rPr lang="en-US" sz="1400" dirty="0" err="1">
                <a:latin typeface="Arial" pitchFamily="34" charset="0"/>
              </a:rPr>
              <a:t>konkurenti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već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uočili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novu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politiku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4. </a:t>
            </a:r>
            <a:r>
              <a:rPr lang="en-US" sz="1400" dirty="0" err="1">
                <a:latin typeface="Arial" pitchFamily="34" charset="0"/>
              </a:rPr>
              <a:t>postoji</a:t>
            </a:r>
            <a:r>
              <a:rPr lang="en-US" sz="1400" dirty="0">
                <a:latin typeface="Arial" pitchFamily="34" charset="0"/>
              </a:rPr>
              <a:t> li </a:t>
            </a:r>
            <a:r>
              <a:rPr lang="en-US" sz="1400" dirty="0" err="1">
                <a:latin typeface="Arial" pitchFamily="34" charset="0"/>
              </a:rPr>
              <a:t>vjerojatnost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povećanja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konkurentnosti</a:t>
            </a:r>
            <a:r>
              <a:rPr lang="en-US" sz="1400" dirty="0">
                <a:latin typeface="Arial" pitchFamily="34" charset="0"/>
              </a:rPr>
              <a:t> u </a:t>
            </a:r>
            <a:r>
              <a:rPr lang="en-US" sz="1400" dirty="0" err="1">
                <a:latin typeface="Arial" pitchFamily="34" charset="0"/>
              </a:rPr>
              <a:t>industriji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69AA350-9198-4B9F-BC80-0B0781625E41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7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" y="836613"/>
            <a:ext cx="8669338" cy="3816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Arial" pitchFamily="34" charset="0"/>
              </a:rPr>
              <a:t>METODA RAZDOBLJA POVRATA </a:t>
            </a:r>
            <a:endParaRPr lang="hr-HR" sz="1400" b="1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jedan</a:t>
            </a:r>
            <a:r>
              <a:rPr lang="en-US" sz="1400" dirty="0">
                <a:latin typeface="Arial" pitchFamily="34" charset="0"/>
              </a:rPr>
              <a:t> od </a:t>
            </a:r>
            <a:r>
              <a:rPr lang="en-US" sz="1400" dirty="0" err="1">
                <a:latin typeface="Arial" pitchFamily="34" charset="0"/>
              </a:rPr>
              <a:t>načina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pojednostavljenja</a:t>
            </a:r>
            <a:r>
              <a:rPr lang="en-US" sz="1400" dirty="0">
                <a:latin typeface="Arial" pitchFamily="34" charset="0"/>
              </a:rPr>
              <a:t> procedure </a:t>
            </a:r>
            <a:r>
              <a:rPr lang="en-US" sz="1400" dirty="0" err="1">
                <a:latin typeface="Arial" pitchFamily="34" charset="0"/>
              </a:rPr>
              <a:t>ocjene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  </a:t>
            </a:r>
            <a:r>
              <a:rPr lang="en-US" sz="1400" b="1" dirty="0">
                <a:latin typeface="Arial" pitchFamily="34" charset="0"/>
              </a:rPr>
              <a:t>&gt;</a:t>
            </a:r>
            <a:r>
              <a:rPr lang="hr-HR" sz="1400" b="1" dirty="0">
                <a:latin typeface="Arial" pitchFamily="34" charset="0"/>
              </a:rPr>
              <a:t>KARAKTERISTIKE</a:t>
            </a:r>
            <a:r>
              <a:rPr lang="en-US" sz="1400" b="1" dirty="0">
                <a:latin typeface="Arial" pitchFamily="34" charset="0"/>
              </a:rPr>
              <a:t>   </a:t>
            </a:r>
            <a:r>
              <a:rPr lang="en-US" sz="1400" dirty="0">
                <a:latin typeface="Arial" pitchFamily="34" charset="0"/>
              </a:rPr>
              <a:t>	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razdoblje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potrebno</a:t>
            </a:r>
            <a:r>
              <a:rPr lang="en-US" sz="1400" dirty="0">
                <a:latin typeface="Arial" pitchFamily="34" charset="0"/>
              </a:rPr>
              <a:t> da bi se </a:t>
            </a:r>
            <a:r>
              <a:rPr lang="en-US" sz="1400" dirty="0" err="1">
                <a:latin typeface="Arial" pitchFamily="34" charset="0"/>
              </a:rPr>
              <a:t>vratilo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ulaganje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razdoblje</a:t>
            </a:r>
            <a:r>
              <a:rPr lang="en-US" sz="1400" dirty="0">
                <a:latin typeface="Arial" pitchFamily="34" charset="0"/>
              </a:rPr>
              <a:t> u </a:t>
            </a:r>
            <a:r>
              <a:rPr lang="en-US" sz="1400" dirty="0" err="1">
                <a:latin typeface="Arial" pitchFamily="34" charset="0"/>
              </a:rPr>
              <a:t>kojem</a:t>
            </a:r>
            <a:r>
              <a:rPr lang="en-US" sz="1400" dirty="0">
                <a:latin typeface="Arial" pitchFamily="34" charset="0"/>
              </a:rPr>
              <a:t> se </a:t>
            </a:r>
            <a:r>
              <a:rPr lang="en-US" sz="1400" dirty="0" err="1">
                <a:latin typeface="Arial" pitchFamily="34" charset="0"/>
              </a:rPr>
              <a:t>prikupljaju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pozitivni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neto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primici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kako</a:t>
            </a:r>
            <a:r>
              <a:rPr lang="en-US" sz="1400" dirty="0">
                <a:latin typeface="Arial" pitchFamily="34" charset="0"/>
              </a:rPr>
              <a:t> bi se </a:t>
            </a:r>
            <a:r>
              <a:rPr lang="en-US" sz="1400" dirty="0" err="1">
                <a:latin typeface="Arial" pitchFamily="34" charset="0"/>
              </a:rPr>
              <a:t>zbroj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negativnih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primitaka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iz</a:t>
            </a:r>
            <a:r>
              <a:rPr lang="en-US" sz="1400" dirty="0">
                <a:latin typeface="Arial" pitchFamily="34" charset="0"/>
              </a:rPr>
              <a:t>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  </a:t>
            </a:r>
            <a:r>
              <a:rPr lang="en-US" sz="1400" dirty="0" err="1">
                <a:latin typeface="Arial" pitchFamily="34" charset="0"/>
              </a:rPr>
              <a:t>razdoblja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izvedbe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sveo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nulu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ne </a:t>
            </a:r>
            <a:r>
              <a:rPr lang="en-US" sz="1400" dirty="0" err="1">
                <a:latin typeface="Arial" pitchFamily="34" charset="0"/>
              </a:rPr>
              <a:t>smije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biti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duže</a:t>
            </a:r>
            <a:r>
              <a:rPr lang="en-US" sz="1400" dirty="0">
                <a:latin typeface="Arial" pitchFamily="34" charset="0"/>
              </a:rPr>
              <a:t> od </a:t>
            </a:r>
            <a:r>
              <a:rPr lang="en-US" sz="1400" dirty="0" err="1">
                <a:latin typeface="Arial" pitchFamily="34" charset="0"/>
              </a:rPr>
              <a:t>vijeka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razdoblje</a:t>
            </a:r>
            <a:r>
              <a:rPr lang="en-US" sz="1400" dirty="0">
                <a:latin typeface="Arial" pitchFamily="34" charset="0"/>
              </a:rPr>
              <a:t> je </a:t>
            </a:r>
            <a:r>
              <a:rPr lang="en-US" sz="1400" dirty="0" err="1">
                <a:latin typeface="Arial" pitchFamily="34" charset="0"/>
              </a:rPr>
              <a:t>kraće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što</a:t>
            </a:r>
            <a:r>
              <a:rPr lang="en-US" sz="1400" dirty="0">
                <a:latin typeface="Arial" pitchFamily="34" charset="0"/>
              </a:rPr>
              <a:t> je </a:t>
            </a:r>
            <a:r>
              <a:rPr lang="en-US" sz="1400" dirty="0" err="1">
                <a:latin typeface="Arial" pitchFamily="34" charset="0"/>
              </a:rPr>
              <a:t>tehnološki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napredak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brži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 </a:t>
            </a:r>
            <a:r>
              <a:rPr lang="hr-HR" sz="1400" dirty="0">
                <a:latin typeface="Arial" pitchFamily="34" charset="0"/>
              </a:rPr>
              <a:t> </a:t>
            </a:r>
            <a:r>
              <a:rPr lang="hr-HR" sz="1400" b="1" dirty="0">
                <a:latin typeface="Arial" pitchFamily="34" charset="0"/>
              </a:rPr>
              <a:t>&gt;PREDNOSTI</a:t>
            </a:r>
            <a:r>
              <a:rPr lang="en-US" sz="1400" dirty="0">
                <a:latin typeface="Arial" pitchFamily="34" charset="0"/>
              </a:rPr>
              <a:t>	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brz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povrat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uloženog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kapitala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 - </a:t>
            </a:r>
            <a:r>
              <a:rPr lang="en-US" sz="1400" dirty="0" err="1">
                <a:latin typeface="Arial" pitchFamily="34" charset="0"/>
              </a:rPr>
              <a:t>povećana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likvidnost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projekta</a:t>
            </a:r>
            <a:r>
              <a:rPr lang="en-US" sz="1400" dirty="0">
                <a:latin typeface="Arial" pitchFamily="34" charset="0"/>
              </a:rPr>
              <a:t> (</a:t>
            </a:r>
            <a:r>
              <a:rPr lang="en-US" sz="1400" dirty="0" err="1">
                <a:latin typeface="Arial" pitchFamily="34" charset="0"/>
              </a:rPr>
              <a:t>sposobnost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poduzeća</a:t>
            </a:r>
            <a:r>
              <a:rPr lang="en-US" sz="1400" dirty="0">
                <a:latin typeface="Arial" pitchFamily="34" charset="0"/>
              </a:rPr>
              <a:t> da </a:t>
            </a:r>
            <a:r>
              <a:rPr lang="en-US" sz="1400" dirty="0" err="1">
                <a:latin typeface="Arial" pitchFamily="34" charset="0"/>
              </a:rPr>
              <a:t>pravovremeno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podmiruje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svakodnevne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aktivnosti</a:t>
            </a:r>
            <a:r>
              <a:rPr lang="hr-HR" sz="1400" dirty="0"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   </a:t>
            </a:r>
            <a:r>
              <a:rPr lang="en-US" sz="1400" dirty="0" err="1">
                <a:latin typeface="Arial" pitchFamily="34" charset="0"/>
              </a:rPr>
              <a:t>bez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financijskih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teškoća</a:t>
            </a:r>
            <a:r>
              <a:rPr lang="en-US" sz="1400" dirty="0">
                <a:latin typeface="Arial" pitchFamily="34" charset="0"/>
              </a:rPr>
              <a:t> )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- </a:t>
            </a:r>
            <a:r>
              <a:rPr lang="en-US" sz="1400" dirty="0" err="1">
                <a:latin typeface="Arial" pitchFamily="34" charset="0"/>
              </a:rPr>
              <a:t>relativno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jednostavna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priprema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5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8A0D0E42-A416-4439-8A77-6AF5BEE658BF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8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" y="333375"/>
            <a:ext cx="5665788" cy="3168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Arial" pitchFamily="34" charset="0"/>
              </a:rPr>
              <a:t>METODA PROCJENE KAPITALNIH ULAGANJA </a:t>
            </a:r>
            <a:endParaRPr lang="hr-HR" sz="1400" b="1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proces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koji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uključuje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ocjenu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generiranih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prijedloga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 </a:t>
            </a: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Moguće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aktivnosti</a:t>
            </a:r>
            <a:r>
              <a:rPr lang="en-US" sz="1400" dirty="0">
                <a:latin typeface="Arial" pitchFamily="34" charset="0"/>
              </a:rPr>
              <a:t> u </a:t>
            </a:r>
            <a:r>
              <a:rPr lang="en-US" sz="1400" dirty="0" err="1">
                <a:latin typeface="Arial" pitchFamily="34" charset="0"/>
              </a:rPr>
              <a:t>razradi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procesa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odlučivanja</a:t>
            </a:r>
            <a:r>
              <a:rPr lang="en-US" sz="1400" dirty="0">
                <a:latin typeface="Arial" pitchFamily="34" charset="0"/>
              </a:rPr>
              <a:t> o </a:t>
            </a:r>
            <a:r>
              <a:rPr lang="en-US" sz="1400" dirty="0" err="1">
                <a:latin typeface="Arial" pitchFamily="34" charset="0"/>
              </a:rPr>
              <a:t>proračunu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kapitala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1.DEFINIRANJE OPĆEG PRISTUPA</a:t>
            </a: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2.ANALIZA POJEDINAČNIH PRIJEDLOGA</a:t>
            </a: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3. DONOŠENJE ODLUKE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4. KONTINUIRANA KONTROLA </a:t>
            </a: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r-Latn-RS" altLang="sr-Latn-RS">
                <a:solidFill>
                  <a:srgbClr val="000000"/>
                </a:solidFill>
                <a:latin typeface="Arial" pitchFamily="34" charset="0"/>
              </a:rPr>
              <a:t>FGAG Split 2014.</a:t>
            </a:r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000000"/>
                </a:solidFill>
                <a:latin typeface="Arial" pitchFamily="34" charset="0"/>
              </a:rPr>
              <a:t>Planiranje graditeljskih investicija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BA280D7B-2BCE-4ED9-8D13-1B73CCE5DBED}" type="slidenum">
              <a:rPr lang="hr-HR" altLang="sr-Latn-RS">
                <a:solidFill>
                  <a:srgbClr val="000000"/>
                </a:solidFill>
                <a:latin typeface="Arial" pitchFamily="34" charset="0"/>
              </a:rPr>
              <a:pPr eaLnBrk="1" hangingPunct="1"/>
              <a:t>9</a:t>
            </a:fld>
            <a:endParaRPr lang="hr-HR" altLang="sr-Latn-R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75" y="1052513"/>
            <a:ext cx="8788400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latin typeface="Arial" pitchFamily="34" charset="0"/>
              </a:rPr>
              <a:t>VRHOVNI MENADŽMENT </a:t>
            </a:r>
            <a:endParaRPr lang="hr-HR" sz="1400" b="1" dirty="0">
              <a:latin typeface="Arial" pitchFamily="34" charset="0"/>
            </a:endParaRPr>
          </a:p>
          <a:p>
            <a:pPr>
              <a:defRPr/>
            </a:pPr>
            <a:endParaRPr lang="hr-HR" sz="1400" i="1" dirty="0">
              <a:latin typeface="Arial" pitchFamily="34" charset="0"/>
            </a:endParaRPr>
          </a:p>
          <a:p>
            <a:pPr>
              <a:defRPr/>
            </a:pPr>
            <a:r>
              <a:rPr lang="en-US" sz="1400" i="1" dirty="0">
                <a:latin typeface="Arial" pitchFamily="34" charset="0"/>
              </a:rPr>
              <a:t>&gt;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hr-HR" sz="1400" dirty="0">
                <a:latin typeface="Arial" pitchFamily="34" charset="0"/>
              </a:rPr>
              <a:t>INVESTICIJSKO ULAGANJE je </a:t>
            </a:r>
            <a:r>
              <a:rPr lang="en-US" sz="1400" dirty="0" err="1">
                <a:latin typeface="Arial" pitchFamily="34" charset="0"/>
              </a:rPr>
              <a:t>nužno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čak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za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održavanje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tekućih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profita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Na </a:t>
            </a:r>
            <a:r>
              <a:rPr lang="en-US" sz="1400" dirty="0" err="1">
                <a:latin typeface="Arial" pitchFamily="34" charset="0"/>
              </a:rPr>
              <a:t>temelju</a:t>
            </a:r>
            <a:r>
              <a:rPr lang="en-US" sz="1400" dirty="0">
                <a:latin typeface="Arial" pitchFamily="34" charset="0"/>
              </a:rPr>
              <a:t> ANALIZA </a:t>
            </a:r>
            <a:r>
              <a:rPr lang="en-US" sz="1400" dirty="0" err="1">
                <a:latin typeface="Arial" pitchFamily="34" charset="0"/>
              </a:rPr>
              <a:t>polaznih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uvjeta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strategije</a:t>
            </a:r>
            <a:r>
              <a:rPr lang="en-US" sz="1400" dirty="0">
                <a:latin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</a:rPr>
              <a:t>pojedinih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metoda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mogućih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problema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njihove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upotrebe</a:t>
            </a:r>
            <a:r>
              <a:rPr lang="en-US" sz="1400" dirty="0">
                <a:latin typeface="Arial" pitchFamily="34" charset="0"/>
              </a:rPr>
              <a:t>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postavljaju</a:t>
            </a:r>
            <a:r>
              <a:rPr lang="en-US" sz="1400" dirty="0">
                <a:latin typeface="Arial" pitchFamily="34" charset="0"/>
              </a:rPr>
              <a:t> se KRITERIJI ZA PROPUŠTANJE </a:t>
            </a:r>
            <a:r>
              <a:rPr lang="en-US" sz="1400" dirty="0" err="1">
                <a:latin typeface="Arial" pitchFamily="34" charset="0"/>
              </a:rPr>
              <a:t>pojedinih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prijedloga</a:t>
            </a:r>
            <a:r>
              <a:rPr lang="en-US" sz="1400" dirty="0">
                <a:latin typeface="Arial" pitchFamily="34" charset="0"/>
              </a:rPr>
              <a:t>; </a:t>
            </a:r>
            <a:r>
              <a:rPr lang="en-US" sz="1400" dirty="0" err="1">
                <a:latin typeface="Arial" pitchFamily="34" charset="0"/>
              </a:rPr>
              <a:t>izabire</a:t>
            </a:r>
            <a:r>
              <a:rPr lang="en-US" sz="1400" dirty="0">
                <a:latin typeface="Arial" pitchFamily="34" charset="0"/>
              </a:rPr>
              <a:t> se METODA (</a:t>
            </a:r>
            <a:r>
              <a:rPr lang="en-US" sz="1400" dirty="0" err="1">
                <a:latin typeface="Arial" pitchFamily="34" charset="0"/>
              </a:rPr>
              <a:t>metode</a:t>
            </a:r>
            <a:r>
              <a:rPr lang="en-US" sz="1400" dirty="0">
                <a:latin typeface="Arial" pitchFamily="34" charset="0"/>
              </a:rPr>
              <a:t>) ZA PROCJENU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investicijskih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prijedloga</a:t>
            </a:r>
            <a:r>
              <a:rPr lang="en-US" sz="1400" dirty="0">
                <a:latin typeface="Arial" pitchFamily="34" charset="0"/>
              </a:rPr>
              <a:t> i </a:t>
            </a:r>
            <a:r>
              <a:rPr lang="en-US" sz="1400" dirty="0" err="1">
                <a:latin typeface="Arial" pitchFamily="34" charset="0"/>
              </a:rPr>
              <a:t>za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procjenu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rizika</a:t>
            </a:r>
            <a:r>
              <a:rPr lang="en-US" sz="1400" dirty="0">
                <a:latin typeface="Arial" pitchFamily="34" charset="0"/>
              </a:rPr>
              <a:t> ; </a:t>
            </a:r>
            <a:r>
              <a:rPr lang="en-US" sz="1400" dirty="0" err="1">
                <a:latin typeface="Arial" pitchFamily="34" charset="0"/>
              </a:rPr>
              <a:t>definira</a:t>
            </a:r>
            <a:r>
              <a:rPr lang="en-US" sz="1400" dirty="0">
                <a:latin typeface="Arial" pitchFamily="34" charset="0"/>
              </a:rPr>
              <a:t> se NAČIN </a:t>
            </a:r>
            <a:r>
              <a:rPr lang="hr-HR" sz="1400" dirty="0">
                <a:latin typeface="Arial" pitchFamily="34" charset="0"/>
              </a:rPr>
              <a:t> </a:t>
            </a:r>
            <a:r>
              <a:rPr lang="en-US" sz="1400" dirty="0">
                <a:latin typeface="Arial" pitchFamily="34" charset="0"/>
              </a:rPr>
              <a:t>TRETMANA RIZIKA </a:t>
            </a:r>
            <a:r>
              <a:rPr lang="en-US" sz="1400" dirty="0" err="1">
                <a:latin typeface="Arial" pitchFamily="34" charset="0"/>
              </a:rPr>
              <a:t>te</a:t>
            </a:r>
            <a:r>
              <a:rPr lang="en-US" sz="1400" dirty="0">
                <a:latin typeface="Arial" pitchFamily="34" charset="0"/>
              </a:rPr>
              <a:t> se </a:t>
            </a:r>
            <a:r>
              <a:rPr lang="en-US" sz="1400" dirty="0" err="1">
                <a:latin typeface="Arial" pitchFamily="34" charset="0"/>
              </a:rPr>
              <a:t>uspostavlja</a:t>
            </a:r>
            <a:r>
              <a:rPr lang="en-US" sz="1400" dirty="0">
                <a:latin typeface="Arial" pitchFamily="34" charset="0"/>
              </a:rPr>
              <a:t> </a:t>
            </a:r>
            <a:endParaRPr lang="hr-HR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SUSTAV ZA PRAĆENJE </a:t>
            </a:r>
            <a:r>
              <a:rPr lang="en-US" sz="1400" dirty="0" err="1">
                <a:latin typeface="Arial" pitchFamily="34" charset="0"/>
              </a:rPr>
              <a:t>rezultata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poduzetih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investicijskih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prijedloga</a:t>
            </a:r>
            <a:r>
              <a:rPr lang="en-US" sz="1400" dirty="0">
                <a:latin typeface="Arial" pitchFamily="34" charset="0"/>
              </a:rPr>
              <a:t>.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 </a:t>
            </a:r>
          </a:p>
          <a:p>
            <a:pPr>
              <a:defRPr/>
            </a:pPr>
            <a:r>
              <a:rPr lang="en-US" sz="1400" dirty="0" err="1">
                <a:latin typeface="Arial" pitchFamily="34" charset="0"/>
              </a:rPr>
              <a:t>Vrhovni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menadžment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donosi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konačnu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odluku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hr-HR" sz="1400" dirty="0">
                <a:latin typeface="Arial" pitchFamily="34" charset="0"/>
              </a:rPr>
              <a:t>: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usvojiti</a:t>
            </a:r>
            <a:r>
              <a:rPr lang="en-US" sz="1400" dirty="0">
                <a:latin typeface="Arial" pitchFamily="34" charset="0"/>
              </a:rPr>
              <a:t> / </a:t>
            </a:r>
            <a:r>
              <a:rPr lang="en-US" sz="1400" dirty="0" err="1">
                <a:latin typeface="Arial" pitchFamily="34" charset="0"/>
              </a:rPr>
              <a:t>odbaciti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usvojiti</a:t>
            </a:r>
            <a:r>
              <a:rPr lang="en-US" sz="1400" dirty="0">
                <a:latin typeface="Arial" pitchFamily="34" charset="0"/>
              </a:rPr>
              <a:t> / </a:t>
            </a:r>
            <a:r>
              <a:rPr lang="en-US" sz="1400" dirty="0" err="1">
                <a:latin typeface="Arial" pitchFamily="34" charset="0"/>
              </a:rPr>
              <a:t>odgoditi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hr-HR" sz="1400" dirty="0">
                <a:latin typeface="Arial" pitchFamily="34" charset="0"/>
              </a:rPr>
              <a:t>-</a:t>
            </a:r>
            <a:r>
              <a:rPr lang="en-US" sz="1400" dirty="0" err="1">
                <a:latin typeface="Arial" pitchFamily="34" charset="0"/>
              </a:rPr>
              <a:t>napustiti</a:t>
            </a:r>
            <a:r>
              <a:rPr lang="en-US" sz="1400" dirty="0">
                <a:latin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</a:rPr>
              <a:t>projekt</a:t>
            </a:r>
            <a:endParaRPr lang="en-US" sz="1400" dirty="0">
              <a:latin typeface="Arial" pitchFamily="34" charset="0"/>
            </a:endParaRPr>
          </a:p>
          <a:p>
            <a:pPr>
              <a:defRPr/>
            </a:pPr>
            <a:r>
              <a:rPr lang="en-US" sz="1400" dirty="0">
                <a:latin typeface="Arial" pitchFamily="34" charset="0"/>
              </a:rPr>
              <a:t> </a:t>
            </a:r>
          </a:p>
          <a:p>
            <a:pPr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hr-HR" sz="1400" dirty="0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  <a:latin typeface="Arial" pitchFamily="34" charset="0"/>
            </a:endParaRPr>
          </a:p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3007</Words>
  <Application>Microsoft Office PowerPoint</Application>
  <PresentationFormat>On-screen Show (4:3)</PresentationFormat>
  <Paragraphs>654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Default Design</vt:lpstr>
      <vt:lpstr>Custom Design</vt:lpstr>
      <vt:lpstr>PowerPoint Presentation</vt:lpstr>
      <vt:lpstr>Sadržaj izlaganja</vt:lpstr>
      <vt:lpstr>Sadržaj izlaganja</vt:lpstr>
      <vt:lpstr>1. KAPITALNA ULAGANJA  - svrha, proces i klasifikacija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PITANJA I ODGOVORI ZA PONAVLJANJE</vt:lpstr>
      <vt:lpstr>PITANJA I ODGOVORI ZA PONAVLJANJE</vt:lpstr>
      <vt:lpstr>LITERATURA</vt:lpstr>
      <vt:lpstr>PowerPoint Presentation</vt:lpstr>
    </vt:vector>
  </TitlesOfParts>
  <Company>FGAG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Niksa Jajac</cp:lastModifiedBy>
  <cp:revision>70</cp:revision>
  <dcterms:created xsi:type="dcterms:W3CDTF">2013-03-17T16:38:37Z</dcterms:created>
  <dcterms:modified xsi:type="dcterms:W3CDTF">2014-04-05T13:01:23Z</dcterms:modified>
</cp:coreProperties>
</file>